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56" r:id="rId5"/>
    <p:sldId id="369" r:id="rId6"/>
    <p:sldId id="357" r:id="rId7"/>
    <p:sldId id="320" r:id="rId8"/>
    <p:sldId id="280" r:id="rId9"/>
    <p:sldId id="322" r:id="rId10"/>
    <p:sldId id="387" r:id="rId11"/>
    <p:sldId id="386" r:id="rId12"/>
    <p:sldId id="367" r:id="rId13"/>
    <p:sldId id="368" r:id="rId14"/>
    <p:sldId id="389" r:id="rId15"/>
    <p:sldId id="388" r:id="rId16"/>
    <p:sldId id="390" r:id="rId17"/>
    <p:sldId id="391" r:id="rId18"/>
    <p:sldId id="334" r:id="rId19"/>
    <p:sldId id="392" r:id="rId20"/>
    <p:sldId id="393" r:id="rId21"/>
    <p:sldId id="323" r:id="rId22"/>
    <p:sldId id="259" r:id="rId23"/>
    <p:sldId id="300" r:id="rId24"/>
    <p:sldId id="363" r:id="rId25"/>
    <p:sldId id="364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0" d="100"/>
          <a:sy n="160" d="100"/>
        </p:scale>
        <p:origin x="1110" y="1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FDDB6-2B54-44D6-94E1-FB9F5DC94D3F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F494A-A978-46F5-9A3F-3E2E078536AA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95000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AC041B-4A07-48B7-921B-10C6116DAD7A}" type="slidenum">
              <a:rPr lang="en-US" altLang="zh-HK"/>
              <a:pPr/>
              <a:t>4</a:t>
            </a:fld>
            <a:endParaRPr lang="en-US" altLang="zh-HK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Answer: C</a:t>
            </a:r>
          </a:p>
        </p:txBody>
      </p:sp>
    </p:spTree>
    <p:extLst>
      <p:ext uri="{BB962C8B-B14F-4D97-AF65-F5344CB8AC3E}">
        <p14:creationId xmlns:p14="http://schemas.microsoft.com/office/powerpoint/2010/main" val="102588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F494A-A978-46F5-9A3F-3E2E078536AA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0411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1798D-6FC3-412C-9A79-6948A17048C9}" type="slidenum">
              <a:rPr lang="en-US" altLang="zh-HK"/>
              <a:pPr/>
              <a:t>23</a:t>
            </a:fld>
            <a:endParaRPr lang="en-US" altLang="zh-HK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Answer: B</a:t>
            </a:r>
          </a:p>
        </p:txBody>
      </p:sp>
    </p:spTree>
    <p:extLst>
      <p:ext uri="{BB962C8B-B14F-4D97-AF65-F5344CB8AC3E}">
        <p14:creationId xmlns:p14="http://schemas.microsoft.com/office/powerpoint/2010/main" val="4107349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5F001-2973-4F64-B16E-E0A9BD300508}" type="slidenum">
              <a:rPr lang="en-US" altLang="zh-HK"/>
              <a:pPr/>
              <a:t>24</a:t>
            </a:fld>
            <a:endParaRPr lang="en-US" altLang="zh-HK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Answer: D</a:t>
            </a:r>
          </a:p>
        </p:txBody>
      </p:sp>
    </p:spTree>
    <p:extLst>
      <p:ext uri="{BB962C8B-B14F-4D97-AF65-F5344CB8AC3E}">
        <p14:creationId xmlns:p14="http://schemas.microsoft.com/office/powerpoint/2010/main" val="547427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5AE6ED-6EC0-4251-8244-063DD4E43368}" type="slidenum">
              <a:rPr lang="en-US" altLang="zh-HK"/>
              <a:pPr/>
              <a:t>25</a:t>
            </a:fld>
            <a:endParaRPr lang="en-US" altLang="zh-HK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HK" altLang="zh-HK"/>
          </a:p>
        </p:txBody>
      </p:sp>
    </p:spTree>
    <p:extLst>
      <p:ext uri="{BB962C8B-B14F-4D97-AF65-F5344CB8AC3E}">
        <p14:creationId xmlns:p14="http://schemas.microsoft.com/office/powerpoint/2010/main" val="237365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AC041B-4A07-48B7-921B-10C6116DAD7A}" type="slidenum">
              <a:rPr lang="en-US" altLang="zh-HK"/>
              <a:pPr/>
              <a:t>5</a:t>
            </a:fld>
            <a:endParaRPr lang="en-US" altLang="zh-HK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Answer: C</a:t>
            </a:r>
          </a:p>
        </p:txBody>
      </p:sp>
    </p:spTree>
    <p:extLst>
      <p:ext uri="{BB962C8B-B14F-4D97-AF65-F5344CB8AC3E}">
        <p14:creationId xmlns:p14="http://schemas.microsoft.com/office/powerpoint/2010/main" val="281140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202B3-4D69-4CBA-BADF-45182A209825}" type="slidenum">
              <a:rPr lang="en-US" altLang="zh-HK"/>
              <a:pPr/>
              <a:t>6</a:t>
            </a:fld>
            <a:endParaRPr lang="en-US" altLang="zh-HK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HK" altLang="zh-HK"/>
          </a:p>
        </p:txBody>
      </p:sp>
    </p:spTree>
    <p:extLst>
      <p:ext uri="{BB962C8B-B14F-4D97-AF65-F5344CB8AC3E}">
        <p14:creationId xmlns:p14="http://schemas.microsoft.com/office/powerpoint/2010/main" val="301711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F494A-A978-46F5-9A3F-3E2E078536AA}" type="slidenum">
              <a:rPr lang="zh-HK" altLang="en-US" smtClean="0"/>
              <a:t>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2216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C3435C-5677-437E-9F75-895D4EC47847}" type="slidenum">
              <a:rPr lang="en-US" altLang="zh-HK"/>
              <a:pPr/>
              <a:t>9</a:t>
            </a:fld>
            <a:endParaRPr lang="en-US" altLang="zh-HK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Answer: C</a:t>
            </a:r>
          </a:p>
        </p:txBody>
      </p:sp>
    </p:spTree>
    <p:extLst>
      <p:ext uri="{BB962C8B-B14F-4D97-AF65-F5344CB8AC3E}">
        <p14:creationId xmlns:p14="http://schemas.microsoft.com/office/powerpoint/2010/main" val="81622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37044E-927A-48E9-8EB5-3874DC4972B5}" type="slidenum">
              <a:rPr lang="en-US" altLang="zh-HK"/>
              <a:pPr/>
              <a:t>12</a:t>
            </a:fld>
            <a:endParaRPr lang="en-US" altLang="zh-HK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Answer: D</a:t>
            </a:r>
          </a:p>
        </p:txBody>
      </p:sp>
    </p:spTree>
    <p:extLst>
      <p:ext uri="{BB962C8B-B14F-4D97-AF65-F5344CB8AC3E}">
        <p14:creationId xmlns:p14="http://schemas.microsoft.com/office/powerpoint/2010/main" val="3832132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CF1B9-C235-40B6-B4E0-1DC1774346A1}" type="slidenum">
              <a:rPr lang="en-US" altLang="zh-HK"/>
              <a:pPr/>
              <a:t>13</a:t>
            </a:fld>
            <a:endParaRPr lang="en-US" altLang="zh-HK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HK" altLang="zh-HK"/>
          </a:p>
        </p:txBody>
      </p:sp>
    </p:spTree>
    <p:extLst>
      <p:ext uri="{BB962C8B-B14F-4D97-AF65-F5344CB8AC3E}">
        <p14:creationId xmlns:p14="http://schemas.microsoft.com/office/powerpoint/2010/main" val="160219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C3435C-5677-437E-9F75-895D4EC47847}" type="slidenum">
              <a:rPr lang="en-US" altLang="zh-HK"/>
              <a:pPr/>
              <a:t>18</a:t>
            </a:fld>
            <a:endParaRPr lang="en-US" altLang="zh-HK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/>
              <a:t>Answer: C</a:t>
            </a:r>
          </a:p>
        </p:txBody>
      </p:sp>
    </p:spTree>
    <p:extLst>
      <p:ext uri="{BB962C8B-B14F-4D97-AF65-F5344CB8AC3E}">
        <p14:creationId xmlns:p14="http://schemas.microsoft.com/office/powerpoint/2010/main" val="287694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25430A-4A3E-4F70-8FFD-E48BF61E1DA0}" type="slidenum">
              <a:rPr lang="en-US" altLang="zh-HK"/>
              <a:pPr/>
              <a:t>21</a:t>
            </a:fld>
            <a:endParaRPr lang="en-US" altLang="zh-HK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HK" altLang="zh-HK"/>
          </a:p>
        </p:txBody>
      </p:sp>
    </p:spTree>
    <p:extLst>
      <p:ext uri="{BB962C8B-B14F-4D97-AF65-F5344CB8AC3E}">
        <p14:creationId xmlns:p14="http://schemas.microsoft.com/office/powerpoint/2010/main" val="338187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5293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847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8917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6186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0257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331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449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771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549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8375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3299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54058-F6E6-404B-9367-8D12B4E5CD6D}" type="datetimeFigureOut">
              <a:rPr lang="zh-HK" altLang="en-US" smtClean="0"/>
              <a:t>31/10/2017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2CAE2-0127-45BC-9CE7-9E5089F9DA3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4012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9.gif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0.jpe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b="1" cap="small" dirty="0"/>
              <a:t>Wave Motion and Sound I</a:t>
            </a:r>
            <a:endParaRPr lang="zh-TW" altLang="zh-HK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 smtClean="0"/>
              <a:t>PHYS1112</a:t>
            </a:r>
          </a:p>
          <a:p>
            <a:r>
              <a:rPr lang="en-US" altLang="zh-HK" dirty="0" smtClean="0"/>
              <a:t>Lecture 1</a:t>
            </a:r>
            <a:r>
              <a:rPr lang="en-US" altLang="zh-TW" dirty="0" smtClean="0"/>
              <a:t>6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4480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5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1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6632"/>
            <a:ext cx="162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b="1" dirty="0"/>
              <a:t>Wave equation</a:t>
            </a:r>
            <a:endParaRPr lang="zh-TW" altLang="zh-HK" dirty="0"/>
          </a:p>
        </p:txBody>
      </p:sp>
      <p:sp>
        <p:nvSpPr>
          <p:cNvPr id="9" name="矩形 8"/>
          <p:cNvSpPr/>
          <p:nvPr/>
        </p:nvSpPr>
        <p:spPr>
          <a:xfrm>
            <a:off x="922086" y="692696"/>
            <a:ext cx="5932805" cy="4706620"/>
          </a:xfrm>
          <a:prstGeom prst="rect">
            <a:avLst/>
          </a:pr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32"/>
              <p:cNvSpPr txBox="1"/>
              <p:nvPr/>
            </p:nvSpPr>
            <p:spPr>
              <a:xfrm>
                <a:off x="179512" y="548680"/>
                <a:ext cx="4824536" cy="612677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𝐹</m:t>
                    </m:r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 – equilibrium tension of the string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𝜇</m:t>
                    </m:r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 – mass per unit length of the string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1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den>
                      </m:f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=−</m:t>
                      </m:r>
                      <m:d>
                        <m:d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slope</m:t>
                          </m:r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=−</m:t>
                      </m:r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,  </m:t>
                      </m:r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den>
                      </m:f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𝑥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Δ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 </m:t>
                      </m:r>
                    </m:oMath>
                  </m:oMathPara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Newton’s 2</a:t>
                </a:r>
                <a:r>
                  <a:rPr lang="en-US" sz="1600" baseline="30000" dirty="0">
                    <a:effectLst/>
                    <a:latin typeface="Times New Roman"/>
                    <a:ea typeface="新細明體"/>
                  </a:rPr>
                  <a:t>nd</a:t>
                </a:r>
                <a:r>
                  <a:rPr lang="en-US" sz="1600" dirty="0">
                    <a:effectLst/>
                    <a:latin typeface="Times New Roman"/>
                    <a:ea typeface="新細明體"/>
                  </a:rPr>
                  <a:t> law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1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+</m:t>
                      </m:r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/>
                                  <a:ea typeface="新細明體"/>
                                </a:rPr>
                                <m:t>Δ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𝑚</m:t>
                      </m:r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=(</m:t>
                      </m:r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sz="1600">
                          <a:effectLst/>
                          <a:latin typeface="Cambria Math"/>
                          <a:ea typeface="新細明體"/>
                        </a:rPr>
                        <m:t>Δ</m:t>
                      </m:r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𝑥</m:t>
                      </m:r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)</m:t>
                      </m:r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⇒   </m:t>
                      </m:r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Δ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/>
                                  <a:ea typeface="新細明體"/>
                                </a:rPr>
                                <m:t>Δ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/>
                                          <a:ea typeface="新細明體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𝜇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den>
                      </m:f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 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From </a:t>
                </a:r>
                <a:r>
                  <a:rPr lang="en-US" sz="1600" dirty="0" smtClean="0">
                    <a:effectLst/>
                    <a:latin typeface="Times New Roman"/>
                    <a:ea typeface="新細明體"/>
                  </a:rPr>
                  <a:t>wave function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𝑦</m:t>
                    </m:r>
                    <m:d>
                      <m:d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/>
                            <a:ea typeface="新細明體"/>
                          </a:rPr>
                          <m:t>𝑥</m:t>
                        </m:r>
                        <m:r>
                          <a:rPr lang="en-US" sz="1600" i="1">
                            <a:effectLst/>
                            <a:latin typeface="Cambria Math"/>
                            <a:ea typeface="新細明體"/>
                          </a:rPr>
                          <m:t>,</m:t>
                        </m:r>
                        <m:r>
                          <a:rPr lang="en-US" sz="1600" i="1">
                            <a:effectLst/>
                            <a:latin typeface="Cambria Math"/>
                            <a:ea typeface="新細明體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=</m:t>
                    </m:r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func>
                      <m:func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zh-TW" sz="1600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𝑘𝑥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−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𝜔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sz="1600" i="1"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TW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zh-TW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600" i="1">
                                    <a:effectLst/>
                                    <a:latin typeface="Cambria Math"/>
                                    <a:ea typeface="新細明體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zh-TW" sz="1600" i="1"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effectLst/>
                                    <a:latin typeface="Cambria Math"/>
                                    <a:ea typeface="新細明體"/>
                                  </a:rPr>
                                  <m:t>𝐴</m:t>
                                </m:r>
                                <m:func>
                                  <m:funcPr>
                                    <m:ctrlPr>
                                      <a:rPr lang="zh-TW" sz="1600" i="1"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TW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𝑘𝑥</m:t>
                                        </m:r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𝜔</m:t>
                                        </m:r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TW" sz="1600" i="1"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TW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 i="1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zh-TW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600" i="1">
                                    <a:effectLst/>
                                    <a:latin typeface="Cambria Math"/>
                                    <a:ea typeface="新細明體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zh-TW" sz="1600" i="1"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effectLst/>
                                    <a:latin typeface="Cambria Math"/>
                                    <a:ea typeface="新細明體"/>
                                  </a:rPr>
                                  <m:t>𝐴</m:t>
                                </m:r>
                                <m:func>
                                  <m:funcPr>
                                    <m:ctrlPr>
                                      <a:rPr lang="zh-TW" sz="1600" i="1"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/>
                                        <a:ea typeface="新細明體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TW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𝑘𝑥</m:t>
                                        </m:r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𝜔</m:t>
                                        </m:r>
                                        <m:r>
                                          <a:rPr lang="en-US" sz="1600" i="1">
                                            <a:effectLst/>
                                            <a:latin typeface="Cambria Math"/>
                                            <a:ea typeface="新細明體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m:rPr>
                          <m:aln/>
                        </m:rP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⇒</m:t>
                      </m:r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    </m:t>
                      </m:r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𝜇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den>
                      </m:f>
                      <m:sSup>
                        <m:sSup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𝜔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sSup>
                        <m:sSup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𝑘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0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48680"/>
                <a:ext cx="4824536" cy="6126775"/>
              </a:xfrm>
              <a:prstGeom prst="rect">
                <a:avLst/>
              </a:prstGeom>
              <a:blipFill>
                <a:blip r:embed="rId3"/>
                <a:stretch>
                  <a:fillRect l="-63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71687"/>
          <p:cNvGrpSpPr/>
          <p:nvPr/>
        </p:nvGrpSpPr>
        <p:grpSpPr>
          <a:xfrm>
            <a:off x="5027504" y="298604"/>
            <a:ext cx="3355035" cy="5236523"/>
            <a:chOff x="0" y="0"/>
            <a:chExt cx="2612390" cy="4077406"/>
          </a:xfrm>
        </p:grpSpPr>
        <p:pic>
          <p:nvPicPr>
            <p:cNvPr id="16" name="Picture 41" descr="15_13_Figur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" y="1108783"/>
              <a:ext cx="2609027" cy="296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2" descr="15_03_Figure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03" r="14281" b="42256"/>
            <a:stretch/>
          </p:blipFill>
          <p:spPr bwMode="auto">
            <a:xfrm>
              <a:off x="0" y="0"/>
              <a:ext cx="2410691" cy="983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ular Callout 22"/>
            <p:cNvSpPr/>
            <p:nvPr/>
          </p:nvSpPr>
          <p:spPr>
            <a:xfrm>
              <a:off x="0" y="990023"/>
              <a:ext cx="2612390" cy="3087281"/>
            </a:xfrm>
            <a:prstGeom prst="wedgeRectCallout">
              <a:avLst>
                <a:gd name="adj1" fmla="val -10079"/>
                <a:gd name="adj2" fmla="val -6275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>
                  <a:effectLst/>
                  <a:latin typeface="Times New Roman"/>
                  <a:ea typeface="新細明體"/>
                </a:rPr>
                <a:t> </a:t>
              </a:r>
              <a:endParaRPr lang="zh-TW" sz="1200">
                <a:effectLst/>
                <a:latin typeface="Times New Roman"/>
                <a:ea typeface="新細明體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45"/>
              <p:cNvSpPr txBox="1"/>
              <p:nvPr/>
            </p:nvSpPr>
            <p:spPr>
              <a:xfrm>
                <a:off x="4860032" y="5467979"/>
                <a:ext cx="1662454" cy="139002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sz="2000" i="1">
                          <a:effectLst/>
                          <a:latin typeface="Cambria Math"/>
                          <a:ea typeface="新細明體"/>
                        </a:rPr>
                        <m:t>⇒</m:t>
                      </m:r>
                      <m:r>
                        <a:rPr lang="en-US" sz="2000" i="1">
                          <a:effectLst/>
                          <a:latin typeface="Cambria Math"/>
                          <a:ea typeface="新細明體"/>
                        </a:rPr>
                        <m:t>   </m:t>
                      </m:r>
                      <m:borderBox>
                        <m:borderBoxPr>
                          <m:ctrlPr>
                            <a:rPr lang="zh-TW" sz="20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orderBoxPr>
                        <m:e>
                          <m:r>
                            <a:rPr lang="en-US" sz="2000" i="1">
                              <a:effectLst/>
                              <a:latin typeface="Cambria Math"/>
                              <a:ea typeface="新細明體"/>
                            </a:rPr>
                            <m:t>𝑣</m:t>
                          </m:r>
                          <m:r>
                            <a:rPr lang="en-US" sz="2000" i="1">
                              <a:effectLst/>
                              <a:latin typeface="Cambria Math"/>
                              <a:ea typeface="新細明體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zh-TW" sz="20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𝐹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𝜇</m:t>
                                  </m:r>
                                </m:den>
                              </m:f>
                            </m:e>
                          </m:rad>
                        </m:e>
                      </m:borderBox>
                    </m:oMath>
                  </m:oMathPara>
                </a14:m>
                <a:endParaRPr lang="zh-TW" sz="20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dirty="0">
                    <a:effectLst/>
                    <a:latin typeface="Times New Roman"/>
                    <a:ea typeface="新細明體"/>
                  </a:rPr>
                  <a:t> </a:t>
                </a:r>
                <a:endParaRPr lang="zh-TW" sz="12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2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467979"/>
                <a:ext cx="1662454" cy="139002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5"/>
              <p:cNvSpPr txBox="1"/>
              <p:nvPr/>
            </p:nvSpPr>
            <p:spPr>
              <a:xfrm>
                <a:off x="3544793" y="6309320"/>
                <a:ext cx="1027207" cy="356277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𝑣𝑘</m:t>
                    </m:r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=</m:t>
                    </m:r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𝜔</m:t>
                    </m:r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 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3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793" y="6309320"/>
                <a:ext cx="1027207" cy="3562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47"/>
          <p:cNvCxnSpPr/>
          <p:nvPr/>
        </p:nvCxnSpPr>
        <p:spPr>
          <a:xfrm flipV="1">
            <a:off x="3851920" y="6165304"/>
            <a:ext cx="356" cy="237449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45"/>
          <p:cNvSpPr txBox="1"/>
          <p:nvPr/>
        </p:nvSpPr>
        <p:spPr>
          <a:xfrm>
            <a:off x="6655616" y="6021288"/>
            <a:ext cx="2308872" cy="35628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effectLst/>
                <a:latin typeface="Times New Roman"/>
                <a:ea typeface="新細明體"/>
              </a:rPr>
              <a:t>wave speed on a string</a:t>
            </a:r>
            <a:endParaRPr lang="zh-TW" dirty="0">
              <a:effectLst/>
              <a:latin typeface="Times New Roman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469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06199" y="2276872"/>
            <a:ext cx="5932805" cy="629285"/>
          </a:xfrm>
          <a:prstGeom prst="rect">
            <a:avLst/>
          </a:pr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44"/>
              <p:cNvSpPr txBox="1"/>
              <p:nvPr/>
            </p:nvSpPr>
            <p:spPr>
              <a:xfrm>
                <a:off x="1547664" y="980728"/>
                <a:ext cx="2528051" cy="136815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zh-TW" sz="28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zh-TW" sz="28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sz="28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effectLst/>
                                  <a:latin typeface="Cambria Math"/>
                                  <a:ea typeface="新細明體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800" i="1">
                                  <a:effectLst/>
                                  <a:latin typeface="Cambria Math"/>
                                  <a:ea typeface="新細明體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zh-TW" sz="28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i="1">
                              <a:effectLst/>
                              <a:latin typeface="Cambria Math"/>
                              <a:ea typeface="新細明體"/>
                            </a:rPr>
                            <m:t>=</m:t>
                          </m:r>
                          <m:f>
                            <m:fPr>
                              <m:ctrlPr>
                                <a:rPr lang="zh-TW" sz="28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effectLst/>
                                  <a:latin typeface="Cambria Math"/>
                                  <a:ea typeface="新細明體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sz="28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zh-TW" sz="28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sz="28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effectLst/>
                                  <a:latin typeface="Cambria Math"/>
                                  <a:ea typeface="新細明體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800" i="1">
                                  <a:effectLst/>
                                  <a:latin typeface="Cambria Math"/>
                                  <a:ea typeface="新細明體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zh-TW" sz="28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rderBox>
                    </m:oMath>
                  </m:oMathPara>
                </a14:m>
                <a:endParaRPr lang="zh-TW" sz="28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9" name="Text 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980728"/>
                <a:ext cx="2528051" cy="13681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44"/>
          <p:cNvSpPr txBox="1"/>
          <p:nvPr/>
        </p:nvSpPr>
        <p:spPr>
          <a:xfrm>
            <a:off x="4499992" y="1283051"/>
            <a:ext cx="3600399" cy="93610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 err="1">
                <a:effectLst/>
                <a:latin typeface="Times New Roman"/>
                <a:ea typeface="新細明體"/>
              </a:rPr>
              <a:t>D’Alembert’s</a:t>
            </a:r>
            <a:r>
              <a:rPr lang="en-US" sz="2000" b="1" dirty="0">
                <a:effectLst/>
                <a:latin typeface="Times New Roman"/>
                <a:ea typeface="新細明體"/>
              </a:rPr>
              <a:t> </a:t>
            </a:r>
            <a:r>
              <a:rPr lang="en-US" sz="2000" b="1" dirty="0" smtClean="0">
                <a:effectLst/>
                <a:latin typeface="Times New Roman"/>
                <a:ea typeface="新細明體"/>
              </a:rPr>
              <a:t>equation</a:t>
            </a:r>
            <a:r>
              <a:rPr lang="en-US" sz="2000" dirty="0" smtClean="0">
                <a:effectLst/>
                <a:latin typeface="Times New Roman"/>
                <a:ea typeface="新細明體"/>
              </a:rPr>
              <a:t>,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effectLst/>
                <a:latin typeface="Times New Roman"/>
                <a:ea typeface="新細明體"/>
              </a:rPr>
              <a:t>hold </a:t>
            </a:r>
            <a:r>
              <a:rPr lang="en-US" sz="2000" dirty="0">
                <a:effectLst/>
                <a:latin typeface="Times New Roman"/>
                <a:ea typeface="新細明體"/>
              </a:rPr>
              <a:t>for different kinds of waves </a:t>
            </a:r>
            <a:endParaRPr lang="zh-TW" sz="2000" dirty="0">
              <a:effectLst/>
              <a:latin typeface="Times New Roman"/>
              <a:ea typeface="新細明體"/>
            </a:endParaRP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51520" y="260648"/>
            <a:ext cx="54601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 Math" pitchFamily="18" charset="0"/>
                <a:ea typeface="新細明體" pitchFamily="18" charset="-120"/>
                <a:cs typeface="Times New Roman" pitchFamily="18" charset="0"/>
              </a:rPr>
              <a:t>∴</a:t>
            </a:r>
            <a:r>
              <a:rPr kumimoji="1" lang="en-US" altLang="zh-TW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kumimoji="1" lang="en-US" altLang="zh-TW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wavefunctions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are solutions of the wave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55576" y="2708920"/>
                <a:ext cx="7560840" cy="16172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HK" sz="2000" dirty="0"/>
                  <a:t>Different kinds of waves have different speed. For mechanical </a:t>
                </a:r>
                <a:r>
                  <a:rPr lang="en-US" altLang="zh-HK" sz="2000" dirty="0" smtClean="0"/>
                  <a:t>waves</a:t>
                </a:r>
              </a:p>
              <a:p>
                <a:endParaRPr lang="zh-TW" altLang="zh-HK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i="1">
                          <a:latin typeface="Cambria Math"/>
                        </a:rPr>
                        <m:t>𝑣</m:t>
                      </m:r>
                      <m:r>
                        <a:rPr lang="en-US" altLang="zh-HK" sz="20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zh-HK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zh-HK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HK" sz="2000"/>
                                <m:t>restoring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force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returning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the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system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equilibrium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HK" sz="2000"/>
                                <m:t>inertia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resisting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the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return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HK" sz="2000"/>
                                <m:t>equilibrium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zh-HK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708920"/>
                <a:ext cx="7560840" cy="1617238"/>
              </a:xfrm>
              <a:prstGeom prst="rect">
                <a:avLst/>
              </a:prstGeom>
              <a:blipFill rotWithShape="1">
                <a:blip r:embed="rId4"/>
                <a:stretch>
                  <a:fillRect l="-887" t="-188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HK" altLang="en-US"/>
          </a:p>
        </p:txBody>
      </p:sp>
      <p:pic>
        <p:nvPicPr>
          <p:cNvPr id="15381" name="Picture 7169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13176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41873" y="4957137"/>
                <a:ext cx="33329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zh-HK" dirty="0"/>
                  <a:t> </a:t>
                </a:r>
                <a14:m>
                  <m:oMath xmlns:m="http://schemas.openxmlformats.org/officeDocument/2006/math">
                    <m:r>
                      <a:rPr lang="en-US" altLang="zh-HK" sz="2000" i="1">
                        <a:latin typeface="Cambria Math"/>
                      </a:rPr>
                      <m:t>𝑣</m:t>
                    </m:r>
                  </m:oMath>
                </a14:m>
                <a:r>
                  <a:rPr lang="en-US" altLang="zh-HK" sz="2000" dirty="0"/>
                  <a:t> does not depend on </a:t>
                </a:r>
                <a14:m>
                  <m:oMath xmlns:m="http://schemas.openxmlformats.org/officeDocument/2006/math">
                    <m:r>
                      <a:rPr lang="en-US" altLang="zh-HK" sz="2000" i="1"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zh-HK" sz="2000" dirty="0"/>
                  <a:t> nor </a:t>
                </a:r>
                <a14:m>
                  <m:oMath xmlns:m="http://schemas.openxmlformats.org/officeDocument/2006/math">
                    <m:r>
                      <a:rPr lang="en-US" altLang="zh-HK" sz="2000" i="1">
                        <a:latin typeface="Cambria Math"/>
                      </a:rPr>
                      <m:t>𝑓</m:t>
                    </m:r>
                  </m:oMath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873" y="4957137"/>
                <a:ext cx="3332964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87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92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2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95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3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116632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b="1" dirty="0" smtClean="0"/>
              <a:t>Que: Is there anything propagating, besides the shape? </a:t>
            </a:r>
            <a:r>
              <a:rPr lang="en-US" altLang="zh-HK" b="1" dirty="0" err="1" smtClean="0"/>
              <a:t>Ans</a:t>
            </a:r>
            <a:r>
              <a:rPr lang="en-US" altLang="zh-HK" b="1" dirty="0" smtClean="0"/>
              <a:t>: Yes, energy.</a:t>
            </a:r>
            <a:endParaRPr lang="zh-TW" altLang="zh-HK" dirty="0"/>
          </a:p>
          <a:p>
            <a:r>
              <a:rPr lang="en-US" altLang="zh-HK" dirty="0" smtClean="0"/>
              <a:t>To see why c</a:t>
            </a:r>
            <a:r>
              <a:rPr lang="en-US" altLang="zh-HK" dirty="0" smtClean="0"/>
              <a:t>onsider </a:t>
            </a:r>
            <a:r>
              <a:rPr lang="en-US" altLang="zh-HK" dirty="0"/>
              <a:t>a vibrating string</a:t>
            </a:r>
            <a:endParaRPr lang="zh-TW" altLang="zh-HK" dirty="0"/>
          </a:p>
        </p:txBody>
      </p:sp>
      <p:sp>
        <p:nvSpPr>
          <p:cNvPr id="10" name="矩形 9"/>
          <p:cNvSpPr/>
          <p:nvPr/>
        </p:nvSpPr>
        <p:spPr>
          <a:xfrm>
            <a:off x="1403648" y="1647874"/>
            <a:ext cx="5934710" cy="4464050"/>
          </a:xfrm>
          <a:prstGeom prst="rect">
            <a:avLst/>
          </a:prstGeom>
        </p:spPr>
      </p:sp>
      <p:pic>
        <p:nvPicPr>
          <p:cNvPr id="11" name="Picture 52" descr="15_15_Fig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3302234" cy="227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51"/>
              <p:cNvSpPr txBox="1"/>
              <p:nvPr/>
            </p:nvSpPr>
            <p:spPr>
              <a:xfrm>
                <a:off x="3707904" y="690890"/>
                <a:ext cx="5328592" cy="194602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/>
                            <a:ea typeface="新細明體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/>
                            <a:ea typeface="新細明體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 </a:t>
                </a:r>
                <a:r>
                  <a:rPr lang="en-US" sz="1600" i="1" dirty="0">
                    <a:effectLst/>
                    <a:latin typeface="Times New Roman"/>
                    <a:ea typeface="新細明體"/>
                  </a:rPr>
                  <a:t>y</a:t>
                </a:r>
                <a:r>
                  <a:rPr lang="en-US" sz="1600" dirty="0">
                    <a:effectLst/>
                    <a:latin typeface="Times New Roman"/>
                    <a:ea typeface="新細明體"/>
                  </a:rPr>
                  <a:t>-component of force acting on point </a:t>
                </a:r>
                <a:r>
                  <a:rPr lang="en-US" sz="1600" i="1" dirty="0">
                    <a:effectLst/>
                    <a:latin typeface="Times New Roman"/>
                    <a:ea typeface="新細明體"/>
                  </a:rPr>
                  <a:t>a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as point </a:t>
                </a:r>
                <a:r>
                  <a:rPr lang="en-US" sz="1600" i="1" dirty="0">
                    <a:effectLst/>
                    <a:latin typeface="Times New Roman"/>
                    <a:ea typeface="新細明體"/>
                  </a:rPr>
                  <a:t>a</a:t>
                </a:r>
                <a:r>
                  <a:rPr lang="en-US" sz="1600" dirty="0">
                    <a:effectLst/>
                    <a:latin typeface="Times New Roman"/>
                    <a:ea typeface="新細明體"/>
                  </a:rPr>
                  <a:t> moves,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/>
                            <a:ea typeface="新細明體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/>
                            <a:ea typeface="新細明體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does work. The power is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𝑃</m:t>
                      </m:r>
                      <m:d>
                        <m:d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𝑥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𝑡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d>
                        <m:d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−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  <m:f>
                            <m:f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𝜕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𝜕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𝜕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𝜕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𝑡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𝐹𝑘𝐴</m:t>
                          </m:r>
                          <m:func>
                            <m:func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/>
                                  <a:ea typeface="新細明體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𝑘𝑥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𝜔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𝜔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𝐴</m:t>
                          </m:r>
                          <m:func>
                            <m:func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/>
                                  <a:ea typeface="新細明體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𝑘𝑥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𝜔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𝐹𝑘</m:t>
                      </m:r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𝜔</m:t>
                      </m:r>
                      <m:sSup>
                        <m:sSup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/>
                                  <a:ea typeface="新細明體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𝑘𝑥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−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𝜔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 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dirty="0">
                    <a:effectLst/>
                    <a:latin typeface="Times New Roman"/>
                    <a:ea typeface="新細明體"/>
                  </a:rPr>
                  <a:t> </a:t>
                </a:r>
                <a:endParaRPr lang="zh-TW" sz="12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5" name="Text 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690890"/>
                <a:ext cx="5328592" cy="1946022"/>
              </a:xfrm>
              <a:prstGeom prst="rect">
                <a:avLst/>
              </a:prstGeom>
              <a:blipFill>
                <a:blip r:embed="rId4"/>
                <a:stretch>
                  <a:fillRect l="-57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53"/>
              <p:cNvSpPr txBox="1"/>
              <p:nvPr/>
            </p:nvSpPr>
            <p:spPr>
              <a:xfrm>
                <a:off x="7514277" y="2382374"/>
                <a:ext cx="1306195" cy="71247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/>
                          <a:ea typeface="新細明體"/>
                        </a:rPr>
                        <m:t>𝑘</m:t>
                      </m:r>
                      <m:r>
                        <a:rPr lang="en-US" sz="14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sz="14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/>
                              <a:ea typeface="新細明體"/>
                            </a:rPr>
                            <m:t>𝜔</m:t>
                          </m:r>
                        </m:num>
                        <m:den>
                          <m:r>
                            <a:rPr lang="en-US" sz="1400" i="1">
                              <a:effectLst/>
                              <a:latin typeface="Cambria Math"/>
                              <a:ea typeface="新細明體"/>
                            </a:rPr>
                            <m:t>𝑣</m:t>
                          </m:r>
                        </m:den>
                      </m:f>
                      <m:r>
                        <a:rPr lang="en-US" sz="14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r>
                        <a:rPr lang="en-US" sz="1400" i="1">
                          <a:effectLst/>
                          <a:latin typeface="Cambria Math"/>
                          <a:ea typeface="新細明體"/>
                        </a:rPr>
                        <m:t>𝜔</m:t>
                      </m:r>
                      <m:rad>
                        <m:radPr>
                          <m:degHide m:val="on"/>
                          <m:ctrlPr>
                            <a:rPr lang="zh-TW" sz="14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sz="14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effectLst/>
                                  <a:latin typeface="Cambria Math"/>
                                  <a:ea typeface="新細明體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400" i="1">
                                  <a:effectLst/>
                                  <a:latin typeface="Cambria Math"/>
                                  <a:ea typeface="新細明體"/>
                                </a:rPr>
                                <m:t>𝐹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sz="14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6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277" y="2382374"/>
                <a:ext cx="1306195" cy="71247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53"/>
              <p:cNvSpPr txBox="1"/>
              <p:nvPr/>
            </p:nvSpPr>
            <p:spPr>
              <a:xfrm>
                <a:off x="4139952" y="3131859"/>
                <a:ext cx="3799840" cy="65342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orderBox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𝑃</m:t>
                          </m:r>
                          <m:d>
                            <m:d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,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𝜇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𝐹</m:t>
                              </m:r>
                            </m:e>
                          </m:rad>
                          <m:sSup>
                            <m:sSup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𝑘𝑥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𝜔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borderBox>
                    </m:oMath>
                  </m:oMathPara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8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131859"/>
                <a:ext cx="3799840" cy="65342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57"/>
          <p:cNvSpPr/>
          <p:nvPr/>
        </p:nvSpPr>
        <p:spPr>
          <a:xfrm rot="16200000">
            <a:off x="7007060" y="3348627"/>
            <a:ext cx="189307" cy="825127"/>
          </a:xfrm>
          <a:prstGeom prst="leftBrac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0" name="Text Box 58"/>
          <p:cNvSpPr txBox="1"/>
          <p:nvPr/>
        </p:nvSpPr>
        <p:spPr>
          <a:xfrm>
            <a:off x="6039872" y="3860872"/>
            <a:ext cx="2137410" cy="35623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Times New Roman"/>
                <a:ea typeface="新細明體"/>
              </a:rPr>
              <a:t>propagating, like a wave</a:t>
            </a:r>
            <a:endParaRPr lang="zh-TW" sz="1400" dirty="0">
              <a:effectLst/>
              <a:latin typeface="Times New Roman"/>
              <a:ea typeface="新細明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59"/>
              <p:cNvSpPr txBox="1"/>
              <p:nvPr/>
            </p:nvSpPr>
            <p:spPr>
              <a:xfrm>
                <a:off x="323528" y="3789040"/>
                <a:ext cx="4728614" cy="1972066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max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𝜇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e>
                      </m:rad>
                      <m:sSup>
                        <m:sSup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𝜔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av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𝑇</m:t>
                          </m:r>
                        </m:sup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𝑃</m:t>
                          </m:r>
                          <m:d>
                            <m:d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𝑥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,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𝑑𝑡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𝜇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e>
                      </m:rad>
                      <m:sSup>
                        <m:sSup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𝜔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nary>
                        <m:naryPr>
                          <m:limLoc m:val="subSup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effectLst/>
                                  <a:latin typeface="Cambria Math"/>
                                  <a:ea typeface="新細明體"/>
                                </a:rPr>
                                <m:t>𝜔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zh-TW" sz="16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zh-TW" sz="1600" i="1">
                                      <a:effectLst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𝑘𝑥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𝜔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/>
                                      <a:ea typeface="新細明體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21" name="Text 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89040"/>
                <a:ext cx="4728614" cy="19720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60"/>
          <p:cNvSpPr/>
          <p:nvPr/>
        </p:nvSpPr>
        <p:spPr>
          <a:xfrm rot="16200000">
            <a:off x="3702284" y="4730766"/>
            <a:ext cx="118748" cy="1835697"/>
          </a:xfrm>
          <a:prstGeom prst="leftBrac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61"/>
              <p:cNvSpPr txBox="1"/>
              <p:nvPr/>
            </p:nvSpPr>
            <p:spPr>
              <a:xfrm>
                <a:off x="3512480" y="5661248"/>
                <a:ext cx="475198" cy="40419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sz="14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/>
                              <a:ea typeface="新細明體"/>
                            </a:rPr>
                            <m:t>𝜋</m:t>
                          </m:r>
                        </m:num>
                        <m:den>
                          <m:r>
                            <a:rPr lang="en-US" sz="1400" i="1">
                              <a:effectLst/>
                              <a:latin typeface="Cambria Math"/>
                              <a:ea typeface="新細明體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TW" sz="14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23" name="Text 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480" y="5661248"/>
                <a:ext cx="475198" cy="40419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71680"/>
              <p:cNvSpPr txBox="1"/>
              <p:nvPr/>
            </p:nvSpPr>
            <p:spPr>
              <a:xfrm>
                <a:off x="1259632" y="6021288"/>
                <a:ext cx="3194390" cy="746076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av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𝜇</m:t>
                          </m:r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𝐹</m:t>
                          </m:r>
                        </m:e>
                      </m:rad>
                      <m:sSup>
                        <m:sSup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𝜔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TW" sz="16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新細明體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/>
                              <a:ea typeface="新細明體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dirty="0">
                    <a:effectLst/>
                    <a:latin typeface="Times New Roman"/>
                    <a:ea typeface="新細明體"/>
                  </a:rPr>
                  <a:t> </a:t>
                </a:r>
                <a:endParaRPr lang="zh-TW" sz="12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24" name="Text Box 716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6021288"/>
                <a:ext cx="3194390" cy="74607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96" descr="15_16_Figur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37112"/>
            <a:ext cx="3080772" cy="228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手繪多邊形 3"/>
          <p:cNvSpPr/>
          <p:nvPr/>
        </p:nvSpPr>
        <p:spPr>
          <a:xfrm>
            <a:off x="5652120" y="2520236"/>
            <a:ext cx="1933742" cy="248595"/>
          </a:xfrm>
          <a:custGeom>
            <a:avLst/>
            <a:gdLst>
              <a:gd name="connsiteX0" fmla="*/ 2372844 w 2372844"/>
              <a:gd name="connsiteY0" fmla="*/ 212141 h 212141"/>
              <a:gd name="connsiteX1" fmla="*/ 222176 w 2372844"/>
              <a:gd name="connsiteY1" fmla="*/ 168250 h 212141"/>
              <a:gd name="connsiteX2" fmla="*/ 68556 w 2372844"/>
              <a:gd name="connsiteY2" fmla="*/ 0 h 212141"/>
              <a:gd name="connsiteX3" fmla="*/ 68556 w 2372844"/>
              <a:gd name="connsiteY3" fmla="*/ 0 h 212141"/>
              <a:gd name="connsiteX0" fmla="*/ 2304288 w 2304288"/>
              <a:gd name="connsiteY0" fmla="*/ 212141 h 221567"/>
              <a:gd name="connsiteX1" fmla="*/ 753467 w 2304288"/>
              <a:gd name="connsiteY1" fmla="*/ 204826 h 221567"/>
              <a:gd name="connsiteX2" fmla="*/ 0 w 2304288"/>
              <a:gd name="connsiteY2" fmla="*/ 0 h 221567"/>
              <a:gd name="connsiteX3" fmla="*/ 0 w 2304288"/>
              <a:gd name="connsiteY3" fmla="*/ 0 h 221567"/>
              <a:gd name="connsiteX0" fmla="*/ 2304288 w 2304288"/>
              <a:gd name="connsiteY0" fmla="*/ 212141 h 245086"/>
              <a:gd name="connsiteX1" fmla="*/ 497435 w 2304288"/>
              <a:gd name="connsiteY1" fmla="*/ 234087 h 245086"/>
              <a:gd name="connsiteX2" fmla="*/ 0 w 2304288"/>
              <a:gd name="connsiteY2" fmla="*/ 0 h 245086"/>
              <a:gd name="connsiteX3" fmla="*/ 0 w 2304288"/>
              <a:gd name="connsiteY3" fmla="*/ 0 h 2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288" h="245086">
                <a:moveTo>
                  <a:pt x="2304288" y="212141"/>
                </a:moveTo>
                <a:cubicBezTo>
                  <a:pt x="1420978" y="207874"/>
                  <a:pt x="881483" y="269444"/>
                  <a:pt x="497435" y="234087"/>
                </a:cubicBezTo>
                <a:cubicBezTo>
                  <a:pt x="113387" y="198730"/>
                  <a:pt x="82906" y="39014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748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0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Intended Learning Outcomes 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A</a:t>
            </a:r>
            <a:r>
              <a:rPr lang="en-US" altLang="zh-HK" dirty="0" smtClean="0"/>
              <a:t>fter </a:t>
            </a:r>
            <a:r>
              <a:rPr lang="en-US" altLang="zh-HK" dirty="0"/>
              <a:t>this lecture you will </a:t>
            </a:r>
            <a:r>
              <a:rPr lang="en-US" altLang="zh-HK" dirty="0" smtClean="0"/>
              <a:t>learn: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altLang="zh-HK" dirty="0" smtClean="0"/>
              <a:t>types </a:t>
            </a:r>
            <a:r>
              <a:rPr lang="en-US" altLang="zh-HK" dirty="0"/>
              <a:t>of waves – longitudinal and transverse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altLang="zh-HK" dirty="0" smtClean="0"/>
              <a:t>mathematical </a:t>
            </a:r>
            <a:r>
              <a:rPr lang="en-US" altLang="zh-HK" dirty="0"/>
              <a:t>description of waves – wave equation and </a:t>
            </a:r>
            <a:r>
              <a:rPr lang="en-US" altLang="zh-HK" dirty="0" err="1"/>
              <a:t>wavefunction</a:t>
            </a:r>
            <a:endParaRPr lang="en-US" altLang="zh-HK" dirty="0"/>
          </a:p>
          <a:p>
            <a:pPr marL="914400" lvl="1" indent="-514350">
              <a:buFont typeface="+mj-lt"/>
              <a:buAutoNum type="arabicParenR"/>
            </a:pPr>
            <a:r>
              <a:rPr lang="en-US" altLang="zh-HK" dirty="0" smtClean="0"/>
              <a:t>power </a:t>
            </a:r>
            <a:r>
              <a:rPr lang="en-US" altLang="zh-HK" dirty="0"/>
              <a:t>propagation in waves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altLang="zh-HK" dirty="0" smtClean="0"/>
              <a:t>reflection </a:t>
            </a:r>
            <a:r>
              <a:rPr lang="en-US" altLang="zh-HK" dirty="0"/>
              <a:t>of traveling wave under open and fixed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59871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5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72000" y="3429000"/>
            <a:ext cx="5979160" cy="2634615"/>
          </a:xfrm>
          <a:prstGeom prst="rect">
            <a:avLst/>
          </a:prstGeom>
        </p:spPr>
      </p:sp>
      <p:sp>
        <p:nvSpPr>
          <p:cNvPr id="3" name="矩形 2"/>
          <p:cNvSpPr/>
          <p:nvPr/>
        </p:nvSpPr>
        <p:spPr>
          <a:xfrm>
            <a:off x="179512" y="188640"/>
            <a:ext cx="871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000" dirty="0"/>
              <a:t>For wave in 3D, define </a:t>
            </a:r>
            <a:r>
              <a:rPr lang="en-US" altLang="zh-HK" sz="2000" b="1" dirty="0"/>
              <a:t>intensity</a:t>
            </a:r>
            <a:r>
              <a:rPr lang="en-US" altLang="zh-HK" sz="2000" dirty="0"/>
              <a:t> = average power per unit area, SI unit: W/m</a:t>
            </a:r>
            <a:r>
              <a:rPr lang="en-US" altLang="zh-HK" sz="2000" baseline="30000" dirty="0"/>
              <a:t>2</a:t>
            </a:r>
            <a:endParaRPr lang="zh-TW" altLang="zh-HK" sz="2000" dirty="0"/>
          </a:p>
        </p:txBody>
      </p:sp>
      <p:sp>
        <p:nvSpPr>
          <p:cNvPr id="6" name="矩形 5"/>
          <p:cNvSpPr/>
          <p:nvPr/>
        </p:nvSpPr>
        <p:spPr>
          <a:xfrm>
            <a:off x="1259632" y="1268760"/>
            <a:ext cx="5934710" cy="2918460"/>
          </a:xfrm>
          <a:prstGeom prst="rect">
            <a:avLst/>
          </a:prstGeom>
        </p:spPr>
      </p:sp>
      <p:pic>
        <p:nvPicPr>
          <p:cNvPr id="7" name="Picture 63" descr="15_17_Fig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345478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64"/>
              <p:cNvSpPr txBox="1"/>
              <p:nvPr/>
            </p:nvSpPr>
            <p:spPr>
              <a:xfrm>
                <a:off x="4139952" y="692696"/>
                <a:ext cx="4680520" cy="602128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Times New Roman"/>
                    <a:ea typeface="新細明體"/>
                  </a:rPr>
                  <a:t>Suppose power of source is </a:t>
                </a:r>
                <a:r>
                  <a:rPr lang="en-US" sz="2000" i="1" dirty="0">
                    <a:effectLst/>
                    <a:latin typeface="Times New Roman"/>
                    <a:ea typeface="新細明體"/>
                  </a:rPr>
                  <a:t>P</a:t>
                </a:r>
                <a:endParaRPr lang="zh-TW" sz="20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Times New Roman"/>
                    <a:ea typeface="新細明體"/>
                  </a:rPr>
                  <a:t>intensity at distance </a:t>
                </a:r>
                <a:r>
                  <a:rPr lang="en-US" sz="2000" i="1" dirty="0">
                    <a:effectLst/>
                    <a:latin typeface="Times New Roman"/>
                    <a:ea typeface="新細明體"/>
                  </a:rPr>
                  <a:t>r</a:t>
                </a:r>
                <a:endParaRPr lang="zh-TW" sz="20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/>
                          <a:ea typeface="新細明體"/>
                        </a:rPr>
                        <m:t>𝐼</m:t>
                      </m:r>
                      <m:r>
                        <a:rPr lang="en-US" sz="20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sz="20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/>
                              <a:ea typeface="新細明體"/>
                            </a:rPr>
                            <m:t>𝑃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/>
                              <a:ea typeface="新細明體"/>
                            </a:rPr>
                            <m:t>4</m:t>
                          </m:r>
                          <m:r>
                            <a:rPr lang="en-US" sz="2000" i="1">
                              <a:effectLst/>
                              <a:latin typeface="Cambria Math"/>
                              <a:ea typeface="新細明體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TW" sz="2000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effectLst/>
                                  <a:latin typeface="Cambria Math"/>
                                  <a:ea typeface="新細明體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sz="20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Times New Roman"/>
                    <a:ea typeface="新細明體"/>
                  </a:rPr>
                  <a:t>an </a:t>
                </a:r>
                <a:r>
                  <a:rPr lang="en-US" sz="2000" i="1" dirty="0">
                    <a:effectLst/>
                    <a:latin typeface="Times New Roman"/>
                    <a:ea typeface="新細明體"/>
                  </a:rPr>
                  <a:t>inverse square law!</a:t>
                </a:r>
                <a:r>
                  <a:rPr lang="en-US" sz="2000" dirty="0">
                    <a:effectLst/>
                    <a:latin typeface="Times New Roman"/>
                    <a:ea typeface="新細明體"/>
                  </a:rPr>
                  <a:t> Just like the Newton’s law of gravitation and the Coulomb’s law, although in a different context</a:t>
                </a:r>
                <a:endParaRPr lang="zh-TW" sz="20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Times New Roman"/>
                    <a:ea typeface="新細明體"/>
                  </a:rPr>
                  <a:t> In the case of intensity it is clear that the inverse square law results from the surface area of a sphere, i.e., the dimensionality of space. The Newton’s law of gravitation and Coulomb’s law can also be formulated in a similar way to show that the inverse square laws are results of the dimensionality of space. This more general formulation is known as the Gauss Law.</a:t>
                </a:r>
                <a:endParaRPr lang="zh-TW" sz="20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8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692696"/>
                <a:ext cx="4680520" cy="6021288"/>
              </a:xfrm>
              <a:prstGeom prst="rect">
                <a:avLst/>
              </a:prstGeom>
              <a:blipFill rotWithShape="1">
                <a:blip r:embed="rId4"/>
                <a:stretch>
                  <a:fillRect l="-1302" t="-203" r="-911" b="-1216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28" y="3537012"/>
            <a:ext cx="217359" cy="2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88640"/>
            <a:ext cx="1862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2000" b="1" dirty="0"/>
              <a:t>Wave reflection</a:t>
            </a:r>
            <a:endParaRPr lang="zh-TW" altLang="zh-HK" sz="2000" dirty="0"/>
          </a:p>
        </p:txBody>
      </p:sp>
      <p:pic>
        <p:nvPicPr>
          <p:cNvPr id="4" name="OW02_01_Wave_motion_demonstrato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597435"/>
            <a:ext cx="7848872" cy="58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3568" y="1351802"/>
            <a:ext cx="806489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Image method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新細明體" pitchFamily="18" charset="-120"/>
                <a:cs typeface="Times New Roman" pitchFamily="18" charset="0"/>
              </a:rPr>
              <a:t>–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proof involves solving the </a:t>
            </a:r>
            <a:r>
              <a:rPr kumimoji="1" lang="en-US" altLang="zh-TW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</a:t>
            </a:r>
            <a:r>
              <a:rPr kumimoji="1" lang="en-US" altLang="zh-TW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新細明體" pitchFamily="18" charset="-120"/>
                <a:cs typeface="Times New Roman" pitchFamily="18" charset="0"/>
              </a:rPr>
              <a:t>’</a:t>
            </a:r>
            <a:r>
              <a:rPr kumimoji="1" lang="en-US" altLang="zh-TW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Alembert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equation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Mirror image of the wave coming in opposite direction, reflected wave results from the superposition of the 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新細明體" pitchFamily="18" charset="-120"/>
                <a:cs typeface="Times New Roman" pitchFamily="18" charset="0"/>
              </a:rPr>
              <a:t>“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real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新細明體" pitchFamily="18" charset="-120"/>
                <a:cs typeface="Times New Roman" pitchFamily="18" charset="0"/>
              </a:rPr>
              <a:t>”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wave and its 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新細明體" pitchFamily="18" charset="-120"/>
                <a:cs typeface="Times New Roman" pitchFamily="18" charset="0"/>
              </a:rPr>
              <a:t>“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image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新細明體" pitchFamily="18" charset="-120"/>
                <a:cs typeface="Times New Roman" pitchFamily="18" charset="0"/>
              </a:rPr>
              <a:t>”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. 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18433" name="Picture 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68035"/>
            <a:ext cx="323528" cy="3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187624" y="3937412"/>
            <a:ext cx="65598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kumimoji="1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must observe the </a:t>
            </a:r>
            <a:r>
              <a:rPr kumimoji="1" lang="en-US" altLang="zh-TW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boundary condition</a:t>
            </a:r>
            <a:endParaRPr kumimoji="1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56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883627" y="1507144"/>
            <a:ext cx="5943600" cy="4437380"/>
          </a:xfrm>
          <a:prstGeom prst="rect">
            <a:avLst/>
          </a:prstGeom>
        </p:spPr>
      </p:sp>
      <p:pic>
        <p:nvPicPr>
          <p:cNvPr id="22" name="Picture 94" descr="15_19_Figure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8" b="2740"/>
          <a:stretch/>
        </p:blipFill>
        <p:spPr bwMode="auto">
          <a:xfrm>
            <a:off x="251520" y="620688"/>
            <a:ext cx="3168352" cy="58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3" descr="15_21_Figur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1902"/>
          <a:stretch/>
        </p:blipFill>
        <p:spPr bwMode="auto">
          <a:xfrm>
            <a:off x="5580112" y="1452783"/>
            <a:ext cx="2592288" cy="524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83"/>
          <p:cNvSpPr txBox="1"/>
          <p:nvPr/>
        </p:nvSpPr>
        <p:spPr>
          <a:xfrm>
            <a:off x="179512" y="116632"/>
            <a:ext cx="5040560" cy="29683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effectLst/>
                <a:latin typeface="Times New Roman"/>
                <a:ea typeface="新細明體"/>
              </a:rPr>
              <a:t>open boundary condition</a:t>
            </a:r>
            <a:r>
              <a:rPr lang="en-US" dirty="0">
                <a:effectLst/>
                <a:latin typeface="Times New Roman"/>
                <a:ea typeface="新細明體"/>
              </a:rPr>
              <a:t> – free to move at one end</a:t>
            </a:r>
            <a:endParaRPr lang="zh-TW" dirty="0">
              <a:effectLst/>
              <a:latin typeface="Times New Roman"/>
              <a:ea typeface="新細明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70"/>
              <p:cNvSpPr txBox="1"/>
              <p:nvPr/>
            </p:nvSpPr>
            <p:spPr>
              <a:xfrm>
                <a:off x="2964840" y="735116"/>
                <a:ext cx="2255232" cy="893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“real” incoming wave,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func>
                      <m:func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zh-TW" sz="1600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𝑘𝑥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−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𝜔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 if sinusoidal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26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40" y="735116"/>
                <a:ext cx="2255232" cy="893684"/>
              </a:xfrm>
              <a:prstGeom prst="rect">
                <a:avLst/>
              </a:prstGeom>
              <a:blipFill rotWithShape="1">
                <a:blip r:embed="rId5"/>
                <a:stretch>
                  <a:fillRect l="-1351" b="-1164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70"/>
              <p:cNvSpPr txBox="1"/>
              <p:nvPr/>
            </p:nvSpPr>
            <p:spPr>
              <a:xfrm>
                <a:off x="6072414" y="627808"/>
                <a:ext cx="2748058" cy="71296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mirror image, going to the left, </a:t>
                </a:r>
                <a:r>
                  <a:rPr lang="en-US" sz="1600" dirty="0" smtClean="0">
                    <a:effectLst/>
                    <a:latin typeface="Times New Roman"/>
                    <a:ea typeface="新細明體"/>
                  </a:rPr>
                  <a:t>i.e.,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func>
                      <m:func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zh-TW" sz="1600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𝑘𝑥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+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𝜔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27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414" y="627808"/>
                <a:ext cx="2748058" cy="712960"/>
              </a:xfrm>
              <a:prstGeom prst="rect">
                <a:avLst/>
              </a:prstGeom>
              <a:blipFill>
                <a:blip r:embed="rId6"/>
                <a:stretch>
                  <a:fillRect l="-1109" r="-155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70"/>
          <p:cNvSpPr txBox="1"/>
          <p:nvPr/>
        </p:nvSpPr>
        <p:spPr>
          <a:xfrm>
            <a:off x="3359809" y="2780928"/>
            <a:ext cx="1721802" cy="43204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effectLst/>
                <a:latin typeface="Times New Roman"/>
                <a:ea typeface="新細明體"/>
              </a:rPr>
              <a:t>image method</a:t>
            </a:r>
            <a:endParaRPr lang="zh-TW" dirty="0">
              <a:effectLst/>
              <a:latin typeface="Times New Roman"/>
              <a:ea typeface="新細明體"/>
            </a:endParaRPr>
          </a:p>
        </p:txBody>
      </p:sp>
      <p:sp>
        <p:nvSpPr>
          <p:cNvPr id="29" name="Freeform 87"/>
          <p:cNvSpPr/>
          <p:nvPr/>
        </p:nvSpPr>
        <p:spPr>
          <a:xfrm>
            <a:off x="3378495" y="3284984"/>
            <a:ext cx="1427921" cy="9939"/>
          </a:xfrm>
          <a:custGeom>
            <a:avLst/>
            <a:gdLst>
              <a:gd name="connsiteX0" fmla="*/ 0 w 1427921"/>
              <a:gd name="connsiteY0" fmla="*/ 9939 h 9939"/>
              <a:gd name="connsiteX1" fmla="*/ 1427921 w 1427921"/>
              <a:gd name="connsiteY1" fmla="*/ 0 h 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7921" h="9939">
                <a:moveTo>
                  <a:pt x="0" y="9939"/>
                </a:moveTo>
                <a:lnTo>
                  <a:pt x="1427921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cxnSp>
        <p:nvCxnSpPr>
          <p:cNvPr id="30" name="Straight Arrow Connector 88"/>
          <p:cNvCxnSpPr/>
          <p:nvPr/>
        </p:nvCxnSpPr>
        <p:spPr>
          <a:xfrm>
            <a:off x="4742839" y="1247673"/>
            <a:ext cx="1197313" cy="669159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89"/>
          <p:cNvCxnSpPr/>
          <p:nvPr/>
        </p:nvCxnSpPr>
        <p:spPr>
          <a:xfrm>
            <a:off x="7524328" y="1322795"/>
            <a:ext cx="0" cy="378013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70"/>
              <p:cNvSpPr txBox="1"/>
              <p:nvPr/>
            </p:nvSpPr>
            <p:spPr>
              <a:xfrm>
                <a:off x="3511330" y="3967353"/>
                <a:ext cx="1830165" cy="1707166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“image” becomes “real” wave, i.e., reflected wave is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func>
                      <m:func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zh-TW" sz="1600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𝑘𝑥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+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𝜔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, no phase change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32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330" y="3967353"/>
                <a:ext cx="1830165" cy="1707166"/>
              </a:xfrm>
              <a:prstGeom prst="rect">
                <a:avLst/>
              </a:prstGeom>
              <a:blipFill rotWithShape="1">
                <a:blip r:embed="rId7"/>
                <a:stretch>
                  <a:fillRect l="-1667" r="-3667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91"/>
          <p:cNvCxnSpPr/>
          <p:nvPr/>
        </p:nvCxnSpPr>
        <p:spPr>
          <a:xfrm>
            <a:off x="4806416" y="5301208"/>
            <a:ext cx="1421768" cy="7200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74"/>
          <p:cNvCxnSpPr/>
          <p:nvPr/>
        </p:nvCxnSpPr>
        <p:spPr>
          <a:xfrm flipH="1">
            <a:off x="1725521" y="1052736"/>
            <a:ext cx="1068705" cy="63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6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94295" y="980728"/>
            <a:ext cx="6057900" cy="3950335"/>
          </a:xfrm>
          <a:prstGeom prst="rect">
            <a:avLst/>
          </a:prstGeom>
        </p:spPr>
      </p:sp>
      <p:pic>
        <p:nvPicPr>
          <p:cNvPr id="8" name="Picture 69" descr="15_20_Figur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8" b="2524"/>
          <a:stretch/>
        </p:blipFill>
        <p:spPr bwMode="auto">
          <a:xfrm>
            <a:off x="3002925" y="836711"/>
            <a:ext cx="3525661" cy="56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70"/>
          <p:cNvSpPr txBox="1"/>
          <p:nvPr/>
        </p:nvSpPr>
        <p:spPr>
          <a:xfrm>
            <a:off x="99975" y="188640"/>
            <a:ext cx="5981961" cy="43204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effectLst/>
                <a:latin typeface="Times New Roman"/>
                <a:ea typeface="新細明體"/>
              </a:rPr>
              <a:t>fixed boundary condition</a:t>
            </a:r>
            <a:r>
              <a:rPr lang="en-US" dirty="0">
                <a:effectLst/>
                <a:latin typeface="Times New Roman"/>
                <a:ea typeface="新細明體"/>
              </a:rPr>
              <a:t> – string clamped at one end</a:t>
            </a:r>
            <a:endParaRPr lang="zh-TW" dirty="0">
              <a:effectLst/>
              <a:latin typeface="Times New Roman"/>
              <a:ea typeface="新細明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70"/>
              <p:cNvSpPr txBox="1"/>
              <p:nvPr/>
            </p:nvSpPr>
            <p:spPr>
              <a:xfrm>
                <a:off x="340654" y="1700808"/>
                <a:ext cx="2334816" cy="89697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“real” in coming wave, 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func>
                      <m:func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zh-TW" sz="1600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𝑘𝑥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−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𝜔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 if sinusoidal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0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4" y="1700808"/>
                <a:ext cx="2334816" cy="896973"/>
              </a:xfrm>
              <a:prstGeom prst="rect">
                <a:avLst/>
              </a:prstGeom>
              <a:blipFill rotWithShape="1">
                <a:blip r:embed="rId4"/>
                <a:stretch>
                  <a:fillRect l="-1567" b="-1088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70"/>
              <p:cNvSpPr txBox="1"/>
              <p:nvPr/>
            </p:nvSpPr>
            <p:spPr>
              <a:xfrm>
                <a:off x="6372200" y="825354"/>
                <a:ext cx="2574746" cy="149830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mirror image – must be inverted to preserve boundary condition, i.e.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−</m:t>
                    </m:r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func>
                      <m:func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zh-TW" sz="1600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𝑘𝑥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+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𝜔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  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2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825354"/>
                <a:ext cx="2574746" cy="1498304"/>
              </a:xfrm>
              <a:prstGeom prst="rect">
                <a:avLst/>
              </a:prstGeom>
              <a:blipFill>
                <a:blip r:embed="rId5"/>
                <a:stretch>
                  <a:fillRect l="-11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77"/>
          <p:cNvCxnSpPr/>
          <p:nvPr/>
        </p:nvCxnSpPr>
        <p:spPr>
          <a:xfrm flipV="1">
            <a:off x="2267744" y="1628801"/>
            <a:ext cx="1119876" cy="520493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78"/>
          <p:cNvCxnSpPr/>
          <p:nvPr/>
        </p:nvCxnSpPr>
        <p:spPr>
          <a:xfrm flipH="1">
            <a:off x="5250828" y="1052736"/>
            <a:ext cx="1121372" cy="118792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70"/>
              <p:cNvSpPr txBox="1"/>
              <p:nvPr/>
            </p:nvSpPr>
            <p:spPr>
              <a:xfrm>
                <a:off x="340655" y="3289947"/>
                <a:ext cx="2143113" cy="1641116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 smtClean="0">
                    <a:effectLst/>
                    <a:latin typeface="Times New Roman"/>
                    <a:ea typeface="新細明體"/>
                  </a:rPr>
                  <a:t>“image” becomes “real” wave, i.e., reflected wave is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−</m:t>
                    </m:r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func>
                      <m:func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zh-TW" sz="1600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𝑘𝑥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+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𝜔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1600" i="1" dirty="0" smtClean="0">
                  <a:effectLst/>
                  <a:latin typeface="Cambria Math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=</m:t>
                    </m:r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 </m:t>
                    </m:r>
                    <m:func>
                      <m:funcPr>
                        <m:ctrlPr>
                          <a:rPr lang="zh-TW" sz="1600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zh-TW" sz="1600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𝑘𝑥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+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𝜔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+</m:t>
                            </m:r>
                            <m:r>
                              <a:rPr lang="en-US" sz="1600" i="1">
                                <a:effectLst/>
                                <a:latin typeface="Cambria Math"/>
                                <a:ea typeface="新細明體"/>
                              </a:rPr>
                              <m:t>𝜋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effectLst/>
                    <a:latin typeface="Times New Roman"/>
                    <a:ea typeface="新細明體"/>
                  </a:rPr>
                  <a:t> </a:t>
                </a:r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5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5" y="3289947"/>
                <a:ext cx="2143113" cy="1641116"/>
              </a:xfrm>
              <a:prstGeom prst="rect">
                <a:avLst/>
              </a:prstGeom>
              <a:blipFill rotWithShape="1">
                <a:blip r:embed="rId6"/>
                <a:stretch>
                  <a:fillRect l="-170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80"/>
          <p:cNvCxnSpPr/>
          <p:nvPr/>
        </p:nvCxnSpPr>
        <p:spPr>
          <a:xfrm>
            <a:off x="2483768" y="4787940"/>
            <a:ext cx="1141342" cy="593667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82"/>
              <p:cNvSpPr txBox="1"/>
              <p:nvPr/>
            </p:nvSpPr>
            <p:spPr>
              <a:xfrm>
                <a:off x="467544" y="5517232"/>
                <a:ext cx="1445457" cy="648072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600" dirty="0">
                    <a:effectLst/>
                    <a:latin typeface="Times New Roman"/>
                    <a:ea typeface="新細明體"/>
                  </a:rPr>
                  <a:t>means a phase change of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/>
                        <a:ea typeface="新細明體"/>
                      </a:rPr>
                      <m:t>𝜋</m:t>
                    </m:r>
                  </m:oMath>
                </a14:m>
                <a:endParaRPr lang="zh-TW" sz="1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7" name="Text 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517232"/>
                <a:ext cx="1445457" cy="648072"/>
              </a:xfrm>
              <a:prstGeom prst="rect">
                <a:avLst/>
              </a:prstGeom>
              <a:blipFill rotWithShape="1">
                <a:blip r:embed="rId7"/>
                <a:stretch>
                  <a:fillRect l="-2532" b="-10377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95"/>
          <p:cNvCxnSpPr/>
          <p:nvPr/>
        </p:nvCxnSpPr>
        <p:spPr>
          <a:xfrm flipV="1">
            <a:off x="1412211" y="4787940"/>
            <a:ext cx="783608" cy="729293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6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7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0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31938" y="36528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HK" altLang="zh-HK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2000" b="1" dirty="0"/>
              <a:t>Types of waves</a:t>
            </a:r>
            <a:r>
              <a:rPr lang="en-US" altLang="zh-HK" sz="2000" dirty="0"/>
              <a:t>:</a:t>
            </a:r>
            <a:endParaRPr lang="zh-TW" altLang="zh-HK" sz="2000" dirty="0"/>
          </a:p>
          <a:p>
            <a:r>
              <a:rPr lang="en-US" altLang="zh-HK" sz="2000" dirty="0"/>
              <a:t>Mechanical waves – need a medium for </a:t>
            </a:r>
            <a:r>
              <a:rPr lang="en-US" altLang="zh-HK" sz="2000" dirty="0" smtClean="0"/>
              <a:t>propagation</a:t>
            </a:r>
            <a:endParaRPr lang="zh-TW" altLang="zh-HK" sz="2000" dirty="0"/>
          </a:p>
        </p:txBody>
      </p:sp>
      <p:pic>
        <p:nvPicPr>
          <p:cNvPr id="6" name="OW02_02_Slink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887" y="908720"/>
            <a:ext cx="6784478" cy="5088359"/>
          </a:xfrm>
          <a:prstGeom prst="rect">
            <a:avLst/>
          </a:prstGeom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28" y="6289848"/>
            <a:ext cx="307504" cy="30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331640" y="6236243"/>
            <a:ext cx="67068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traveling wave transports energy, but not mass of the medium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74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6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3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1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15616" y="1484784"/>
            <a:ext cx="6057900" cy="4506595"/>
          </a:xfrm>
          <a:prstGeom prst="rect">
            <a:avLst/>
          </a:prstGeom>
        </p:spPr>
      </p:sp>
      <p:pic>
        <p:nvPicPr>
          <p:cNvPr id="8" name="Picture 3" descr="15_03_Fig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4" y="628359"/>
            <a:ext cx="4898186" cy="236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15_06_Fig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73" y="3601858"/>
            <a:ext cx="5598895" cy="241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2"/>
          <p:cNvSpPr txBox="1"/>
          <p:nvPr/>
        </p:nvSpPr>
        <p:spPr>
          <a:xfrm>
            <a:off x="6170244" y="1353506"/>
            <a:ext cx="2362196" cy="77935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000" b="1" dirty="0">
                <a:effectLst/>
                <a:latin typeface="Times New Roman"/>
                <a:ea typeface="新細明體"/>
              </a:rPr>
              <a:t>transverse</a:t>
            </a:r>
            <a:r>
              <a:rPr lang="en-US" sz="2000" dirty="0">
                <a:effectLst/>
                <a:latin typeface="Times New Roman"/>
                <a:ea typeface="新細明體"/>
              </a:rPr>
              <a:t>, </a:t>
            </a:r>
            <a:endParaRPr lang="zh-TW" sz="2000" dirty="0">
              <a:effectLst/>
              <a:latin typeface="Times New Roman"/>
              <a:ea typeface="新細明體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/>
                <a:ea typeface="新細明體"/>
              </a:rPr>
              <a:t>e.g. wave in a string</a:t>
            </a:r>
            <a:endParaRPr lang="zh-TW" sz="2000" dirty="0">
              <a:effectLst/>
              <a:latin typeface="Times New Roman"/>
              <a:ea typeface="新細明體"/>
            </a:endParaRPr>
          </a:p>
        </p:txBody>
      </p:sp>
      <p:sp>
        <p:nvSpPr>
          <p:cNvPr id="11" name="Text Box 2"/>
          <p:cNvSpPr txBox="1"/>
          <p:nvPr/>
        </p:nvSpPr>
        <p:spPr>
          <a:xfrm>
            <a:off x="6281990" y="4306039"/>
            <a:ext cx="2466474" cy="77914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000" b="1" dirty="0">
                <a:effectLst/>
                <a:latin typeface="Times New Roman"/>
                <a:ea typeface="新細明體"/>
              </a:rPr>
              <a:t>longitudinal</a:t>
            </a:r>
            <a:r>
              <a:rPr lang="en-US" sz="2000" dirty="0">
                <a:effectLst/>
                <a:latin typeface="Times New Roman"/>
                <a:ea typeface="新細明體"/>
              </a:rPr>
              <a:t>, </a:t>
            </a:r>
            <a:endParaRPr lang="zh-TW" sz="2000" dirty="0">
              <a:effectLst/>
              <a:latin typeface="Times New Roman"/>
              <a:ea typeface="新細明體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000" dirty="0">
                <a:effectLst/>
                <a:latin typeface="Times New Roman"/>
                <a:ea typeface="新細明體"/>
              </a:rPr>
              <a:t>e.g. sound wave</a:t>
            </a:r>
            <a:endParaRPr lang="zh-TW" sz="2000" dirty="0">
              <a:effectLst/>
              <a:latin typeface="Times New Roman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03392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"/>
              <p:cNvSpPr txBox="1"/>
              <p:nvPr/>
            </p:nvSpPr>
            <p:spPr>
              <a:xfrm>
                <a:off x="1259450" y="368698"/>
                <a:ext cx="2234830" cy="7920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effectLst/>
                          <a:latin typeface="Cambria Math"/>
                          <a:ea typeface="新細明體"/>
                        </a:rPr>
                        <m:t>𝑣</m:t>
                      </m:r>
                      <m:r>
                        <a:rPr lang="en-US" sz="3600" i="1">
                          <a:effectLst/>
                          <a:latin typeface="Cambria Math"/>
                          <a:ea typeface="新細明體"/>
                        </a:rPr>
                        <m:t> = </m:t>
                      </m:r>
                      <m:r>
                        <a:rPr lang="en-US" sz="3600" i="1">
                          <a:effectLst/>
                          <a:latin typeface="Cambria Math"/>
                          <a:ea typeface="新細明體"/>
                        </a:rPr>
                        <m:t>𝜆</m:t>
                      </m:r>
                      <m:r>
                        <a:rPr lang="en-US" sz="3600" i="1">
                          <a:effectLst/>
                          <a:latin typeface="Cambria Math"/>
                          <a:ea typeface="新細明體"/>
                        </a:rPr>
                        <m:t> </m:t>
                      </m:r>
                      <m:r>
                        <a:rPr lang="en-US" sz="3600" i="1">
                          <a:effectLst/>
                          <a:latin typeface="Cambria Math"/>
                          <a:ea typeface="新細明體"/>
                        </a:rPr>
                        <m:t>𝑓</m:t>
                      </m:r>
                    </m:oMath>
                  </m:oMathPara>
                </a14:m>
                <a:endParaRPr lang="zh-TW" sz="36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450" y="368698"/>
                <a:ext cx="2234830" cy="7920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2"/>
          <p:cNvSpPr txBox="1"/>
          <p:nvPr/>
        </p:nvSpPr>
        <p:spPr>
          <a:xfrm>
            <a:off x="532477" y="1532891"/>
            <a:ext cx="1007919" cy="73804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/>
                <a:ea typeface="新細明體"/>
              </a:rPr>
              <a:t>wave speed</a:t>
            </a:r>
            <a:endParaRPr lang="zh-TW" sz="2000" dirty="0">
              <a:effectLst/>
              <a:latin typeface="Times New Roman"/>
              <a:ea typeface="新細明體"/>
            </a:endParaRPr>
          </a:p>
        </p:txBody>
      </p:sp>
      <p:sp>
        <p:nvSpPr>
          <p:cNvPr id="15" name="Text Box 2"/>
          <p:cNvSpPr txBox="1"/>
          <p:nvPr/>
        </p:nvSpPr>
        <p:spPr>
          <a:xfrm>
            <a:off x="2053723" y="1736850"/>
            <a:ext cx="1440557" cy="42457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/>
                <a:ea typeface="新細明體"/>
              </a:rPr>
              <a:t>wavelength</a:t>
            </a:r>
            <a:endParaRPr lang="zh-TW" sz="2000" dirty="0">
              <a:effectLst/>
              <a:latin typeface="Times New Roman"/>
              <a:ea typeface="新細明體"/>
            </a:endParaRPr>
          </a:p>
        </p:txBody>
      </p:sp>
      <p:sp>
        <p:nvSpPr>
          <p:cNvPr id="16" name="Text Box 2"/>
          <p:cNvSpPr txBox="1"/>
          <p:nvPr/>
        </p:nvSpPr>
        <p:spPr>
          <a:xfrm>
            <a:off x="3613660" y="1335282"/>
            <a:ext cx="1293340" cy="51510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/>
                <a:ea typeface="新細明體"/>
              </a:rPr>
              <a:t>frequency</a:t>
            </a:r>
            <a:endParaRPr lang="zh-TW" sz="2000" dirty="0">
              <a:effectLst/>
              <a:latin typeface="Times New Roman"/>
              <a:ea typeface="新細明體"/>
            </a:endParaRPr>
          </a:p>
        </p:txBody>
      </p:sp>
      <p:cxnSp>
        <p:nvCxnSpPr>
          <p:cNvPr id="17" name="Straight Arrow Connector 5"/>
          <p:cNvCxnSpPr/>
          <p:nvPr/>
        </p:nvCxnSpPr>
        <p:spPr>
          <a:xfrm flipV="1">
            <a:off x="1305788" y="944763"/>
            <a:ext cx="234608" cy="360039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1"/>
          <p:cNvCxnSpPr/>
          <p:nvPr/>
        </p:nvCxnSpPr>
        <p:spPr>
          <a:xfrm flipV="1">
            <a:off x="2745948" y="1007509"/>
            <a:ext cx="0" cy="585325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2"/>
          <p:cNvCxnSpPr/>
          <p:nvPr/>
        </p:nvCxnSpPr>
        <p:spPr>
          <a:xfrm flipH="1" flipV="1">
            <a:off x="3249880" y="800746"/>
            <a:ext cx="696012" cy="360002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2"/>
              <p:cNvSpPr txBox="1"/>
              <p:nvPr/>
            </p:nvSpPr>
            <p:spPr>
              <a:xfrm>
                <a:off x="6614392" y="760110"/>
                <a:ext cx="2304256" cy="108012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sz="2400" i="1">
                          <a:effectLst/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sz="2400" i="1">
                          <a:effectLst/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zh-TW" sz="24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/>
                              <a:ea typeface="新細明體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/>
                              <a:ea typeface="新細明體"/>
                            </a:rPr>
                            <m:t>𝑓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sz="2400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  <m:r>
                            <a:rPr lang="en-US" sz="2400" i="1">
                              <a:effectLst/>
                              <a:latin typeface="Cambria Math"/>
                              <a:ea typeface="新細明體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/>
                              <a:ea typeface="新細明體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TW" sz="2400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2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392" y="760110"/>
                <a:ext cx="2304256" cy="10801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2"/>
          <p:cNvSpPr txBox="1"/>
          <p:nvPr/>
        </p:nvSpPr>
        <p:spPr>
          <a:xfrm>
            <a:off x="5724128" y="1114789"/>
            <a:ext cx="890264" cy="37076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/>
                <a:ea typeface="新細明體"/>
              </a:rPr>
              <a:t>period</a:t>
            </a:r>
            <a:endParaRPr lang="zh-TW" sz="2000" dirty="0">
              <a:effectLst/>
              <a:latin typeface="Times New Roman"/>
              <a:ea typeface="新細明體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HK" altLang="en-US"/>
          </a:p>
        </p:txBody>
      </p:sp>
      <p:pic>
        <p:nvPicPr>
          <p:cNvPr id="22" name="Picture 7" descr="Simple_harmonic_motion_anima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48768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 descr="Lwa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87" y="5085184"/>
            <a:ext cx="5759450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54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4857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HK" sz="2000" b="1" dirty="0"/>
              <a:t>Mathematical </a:t>
            </a:r>
            <a:r>
              <a:rPr lang="en-US" altLang="zh-HK" sz="2000" b="1" dirty="0" smtClean="0"/>
              <a:t>description</a:t>
            </a:r>
            <a:endParaRPr lang="zh-TW" altLang="zh-HK" sz="2000" dirty="0"/>
          </a:p>
        </p:txBody>
      </p:sp>
      <p:pic>
        <p:nvPicPr>
          <p:cNvPr id="5" name="OW02_01_Wave_motion_demonstrato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60" y="728700"/>
            <a:ext cx="7632848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7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539552" y="116632"/>
            <a:ext cx="2730788" cy="6296781"/>
            <a:chOff x="0" y="0"/>
            <a:chExt cx="1978382" cy="4447310"/>
          </a:xfrm>
        </p:grpSpPr>
        <p:pic>
          <p:nvPicPr>
            <p:cNvPr id="35" name="Picture 34" descr="15_08_Figur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1" r="4" b="4"/>
            <a:stretch/>
          </p:blipFill>
          <p:spPr bwMode="auto">
            <a:xfrm>
              <a:off x="0" y="0"/>
              <a:ext cx="1978382" cy="435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Freeform 35"/>
            <p:cNvSpPr/>
            <p:nvPr/>
          </p:nvSpPr>
          <p:spPr>
            <a:xfrm>
              <a:off x="374073" y="1444337"/>
              <a:ext cx="550718" cy="3002973"/>
            </a:xfrm>
            <a:custGeom>
              <a:avLst/>
              <a:gdLst>
                <a:gd name="connsiteX0" fmla="*/ 0 w 550718"/>
                <a:gd name="connsiteY0" fmla="*/ 0 h 3002973"/>
                <a:gd name="connsiteX1" fmla="*/ 550718 w 550718"/>
                <a:gd name="connsiteY1" fmla="*/ 3002973 h 300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718" h="3002973">
                  <a:moveTo>
                    <a:pt x="0" y="0"/>
                  </a:moveTo>
                  <a:lnTo>
                    <a:pt x="550718" y="3002973"/>
                  </a:lnTo>
                </a:path>
              </a:pathLst>
            </a:cu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51205" y="1430070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23907" y="1816860"/>
              <a:ext cx="45085" cy="450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00527" y="2239499"/>
              <a:ext cx="45085" cy="450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83516" y="2668507"/>
              <a:ext cx="45085" cy="450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38017" y="3515046"/>
              <a:ext cx="45085" cy="450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15898" y="3944054"/>
              <a:ext cx="45085" cy="450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55028" y="3086038"/>
              <a:ext cx="45085" cy="450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8"/>
              <p:cNvSpPr txBox="1"/>
              <p:nvPr/>
            </p:nvSpPr>
            <p:spPr>
              <a:xfrm>
                <a:off x="3635896" y="116632"/>
                <a:ext cx="4968552" cy="648072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 smtClean="0">
                    <a:effectLst/>
                    <a:latin typeface="Times New Roman"/>
                    <a:ea typeface="新細明體"/>
                  </a:rPr>
                  <a:t>Sinusoidal wave on a string as an example:</a:t>
                </a:r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新細明體"/>
                      </a:rPr>
                      <m:t>𝑦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新細明體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新細明體"/>
                      </a:rPr>
                      <m:t>𝑥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新細明體"/>
                      </a:rPr>
                      <m:t>,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新細明體"/>
                      </a:rPr>
                      <m:t>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新細明體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  <a:latin typeface="Times New Roman"/>
                    <a:ea typeface="新細明體"/>
                  </a:rPr>
                  <a:t> is the vertical displacement of the string, called a </a:t>
                </a:r>
                <a:r>
                  <a:rPr lang="en-US" b="1" dirty="0" smtClean="0">
                    <a:effectLst/>
                    <a:latin typeface="Times New Roman"/>
                    <a:ea typeface="新細明體"/>
                  </a:rPr>
                  <a:t>wave function</a:t>
                </a:r>
                <a:r>
                  <a:rPr lang="en-US" dirty="0" smtClean="0">
                    <a:effectLst/>
                    <a:latin typeface="Times New Roman"/>
                    <a:ea typeface="新細明體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𝑦</m:t>
                    </m:r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(</m:t>
                    </m:r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𝑥</m:t>
                    </m:r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,</m:t>
                    </m:r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𝑡</m:t>
                    </m:r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)</m:t>
                    </m:r>
                  </m:oMath>
                </a14:m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u="sng" dirty="0">
                    <a:effectLst/>
                    <a:latin typeface="Times New Roman"/>
                    <a:ea typeface="新細明體"/>
                  </a:rPr>
                  <a:t>Assume</a:t>
                </a:r>
                <a:r>
                  <a:rPr lang="en-US" dirty="0">
                    <a:effectLst/>
                    <a:latin typeface="Times New Roman"/>
                    <a:ea typeface="新細明體"/>
                  </a:rPr>
                  <a:t> a sinusoidal generator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𝑦</m:t>
                    </m:r>
                    <m:d>
                      <m:dPr>
                        <m:ctrlPr>
                          <a:rPr lang="zh-TW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0,</m:t>
                        </m:r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𝑡</m:t>
                        </m:r>
                      </m:e>
                    </m:d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=</m:t>
                    </m:r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func>
                      <m:funcPr>
                        <m:ctrlPr>
                          <a:rPr lang="zh-TW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𝜔</m:t>
                        </m:r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𝑡</m:t>
                        </m:r>
                      </m:e>
                    </m:func>
                  </m:oMath>
                </a14:m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/>
                    <a:ea typeface="新細明體"/>
                  </a:rPr>
                  <a:t> </a:t>
                </a:r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/>
                    <a:ea typeface="新細明體"/>
                  </a:rPr>
                  <a:t>Follow the time evolution of </a:t>
                </a:r>
                <a:r>
                  <a:rPr lang="en-US" dirty="0" smtClean="0">
                    <a:effectLst/>
                    <a:latin typeface="Times New Roman"/>
                    <a:ea typeface="新細明體"/>
                  </a:rPr>
                  <a:t>an arbitrary point, </a:t>
                </a:r>
                <a:r>
                  <a:rPr lang="en-US" dirty="0">
                    <a:effectLst/>
                    <a:latin typeface="Times New Roman"/>
                    <a:ea typeface="新細明體"/>
                  </a:rPr>
                  <a:t>it propagates with speed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𝑣</m:t>
                    </m:r>
                  </m:oMath>
                </a14:m>
                <a:r>
                  <a:rPr lang="en-US" dirty="0">
                    <a:effectLst/>
                    <a:latin typeface="Times New Roman"/>
                    <a:ea typeface="新細明體"/>
                  </a:rPr>
                  <a:t>, called </a:t>
                </a:r>
                <a:r>
                  <a:rPr lang="en-US" b="1" dirty="0">
                    <a:effectLst/>
                    <a:latin typeface="Times New Roman"/>
                    <a:ea typeface="新細明體"/>
                  </a:rPr>
                  <a:t>phase velocity</a:t>
                </a:r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/>
                    <a:ea typeface="新細明體"/>
                  </a:rPr>
                  <a:t> </a:t>
                </a:r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/>
                    <a:ea typeface="新細明體"/>
                  </a:rPr>
                  <a:t>At time </a:t>
                </a:r>
                <a:r>
                  <a:rPr lang="en-US" i="1" dirty="0">
                    <a:effectLst/>
                    <a:latin typeface="Times New Roman"/>
                    <a:ea typeface="新細明體"/>
                  </a:rPr>
                  <a:t>t</a:t>
                </a:r>
                <a:r>
                  <a:rPr lang="en-US" dirty="0">
                    <a:effectLst/>
                    <a:latin typeface="Times New Roman"/>
                    <a:ea typeface="新細明體"/>
                  </a:rPr>
                  <a:t>, </a:t>
                </a:r>
                <a:r>
                  <a:rPr lang="en-US" dirty="0" smtClean="0">
                    <a:effectLst/>
                    <a:latin typeface="Times New Roman"/>
                    <a:ea typeface="新細明體"/>
                  </a:rPr>
                  <a:t>vertical displacement at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新細明體"/>
                      </a:rPr>
                      <m:t>𝑥</m:t>
                    </m:r>
                  </m:oMath>
                </a14:m>
                <a:r>
                  <a:rPr lang="en-US" dirty="0" smtClean="0">
                    <a:effectLst/>
                    <a:latin typeface="Times New Roman"/>
                    <a:ea typeface="新細明體"/>
                  </a:rPr>
                  <a:t> is the same as that at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新細明體"/>
                      </a:rPr>
                      <m:t>𝑥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新細明體"/>
                      </a:rPr>
                      <m:t>=0</m:t>
                    </m:r>
                  </m:oMath>
                </a14:m>
                <a:r>
                  <a:rPr lang="en-US" dirty="0" smtClean="0">
                    <a:effectLst/>
                    <a:latin typeface="Times New Roman"/>
                    <a:ea typeface="新細明體"/>
                  </a:rPr>
                  <a:t> but at earlier time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𝑡</m:t>
                    </m:r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−</m:t>
                    </m:r>
                    <m:f>
                      <m:fPr>
                        <m:type m:val="lin"/>
                        <m:ctrlPr>
                          <a:rPr lang="zh-TW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𝑣</m:t>
                        </m:r>
                      </m:den>
                    </m:f>
                  </m:oMath>
                </a14:m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/>
                    <a:ea typeface="新細明體"/>
                  </a:rPr>
                  <a:t>i.e.</a:t>
                </a:r>
                <a:r>
                  <a:rPr lang="en-US" dirty="0">
                    <a:latin typeface="Times New Roman"/>
                    <a:ea typeface="新細明體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𝑦</m:t>
                    </m:r>
                    <m:d>
                      <m:dPr>
                        <m:ctrlPr>
                          <a:rPr lang="zh-TW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𝑥</m:t>
                        </m:r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𝑡</m:t>
                        </m:r>
                      </m:e>
                    </m:d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=</m:t>
                    </m:r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𝑦</m:t>
                    </m:r>
                    <m:d>
                      <m:dPr>
                        <m:ctrlPr>
                          <a:rPr lang="zh-TW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0,</m:t>
                        </m:r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𝑡</m:t>
                        </m:r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−</m:t>
                        </m:r>
                        <m:f>
                          <m:fPr>
                            <m:ctrlPr>
                              <a:rPr lang="zh-TW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effectLst/>
                                <a:latin typeface="Cambria Math"/>
                                <a:ea typeface="新細明體"/>
                              </a:rPr>
                              <m:t>𝑥</m:t>
                            </m:r>
                          </m:num>
                          <m:den>
                            <m:r>
                              <a:rPr lang="en-US" i="1">
                                <a:effectLst/>
                                <a:latin typeface="Cambria Math"/>
                                <a:ea typeface="新細明體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=</m:t>
                    </m:r>
                    <m:r>
                      <a:rPr lang="en-US" i="1">
                        <a:effectLst/>
                        <a:latin typeface="Cambria Math"/>
                        <a:ea typeface="新細明體"/>
                      </a:rPr>
                      <m:t>𝐴</m:t>
                    </m:r>
                    <m:func>
                      <m:funcPr>
                        <m:ctrlPr>
                          <a:rPr lang="zh-TW" i="1">
                            <a:effectLst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/>
                            <a:ea typeface="新細明體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effectLst/>
                            <a:latin typeface="Cambria Math"/>
                            <a:ea typeface="新細明體"/>
                          </a:rPr>
                          <m:t>𝜔</m:t>
                        </m:r>
                        <m:d>
                          <m:dPr>
                            <m:ctrlPr>
                              <a:rPr lang="zh-TW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新細明體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TW" i="1"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effectLst/>
                                    <a:latin typeface="Cambria Math"/>
                                    <a:ea typeface="新細明體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i="1">
                                    <a:effectLst/>
                                    <a:latin typeface="Cambria Math"/>
                                    <a:ea typeface="新細明體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/>
                    <a:ea typeface="新細明體"/>
                  </a:rPr>
                  <a:t> </a:t>
                </a:r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/>
                    <a:ea typeface="新細明體"/>
                  </a:rPr>
                  <a:t>Define </a:t>
                </a:r>
                <a:r>
                  <a:rPr lang="en-US" b="1" dirty="0">
                    <a:effectLst/>
                    <a:latin typeface="Times New Roman"/>
                    <a:ea typeface="新細明體"/>
                  </a:rPr>
                  <a:t>wave number</a:t>
                </a:r>
                <a:r>
                  <a:rPr lang="en-US" dirty="0">
                    <a:effectLst/>
                    <a:latin typeface="Times New Roman"/>
                    <a:ea typeface="新細明體"/>
                  </a:rPr>
                  <a:t> ( </a:t>
                </a:r>
                <a:r>
                  <a:rPr lang="en-US" dirty="0" smtClean="0">
                    <a:effectLst/>
                    <a:latin typeface="Times New Roman"/>
                    <a:ea typeface="新細明體"/>
                  </a:rPr>
                  <a:t>    not </a:t>
                </a:r>
                <a:r>
                  <a:rPr lang="en-US" dirty="0">
                    <a:effectLst/>
                    <a:latin typeface="Times New Roman"/>
                    <a:ea typeface="新細明體"/>
                  </a:rPr>
                  <a:t>a pure number, but has dimension 1/length)</a:t>
                </a:r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zh-TW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borderBoxPr>
                        <m:e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𝑘</m:t>
                          </m:r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=</m:t>
                          </m:r>
                          <m:f>
                            <m:fPr>
                              <m:ctrlPr>
                                <a:rPr lang="zh-TW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/>
                                  <a:ea typeface="新細明體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/>
                                  <a:ea typeface="新細明體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/>
                                  <a:ea typeface="新細明體"/>
                                </a:rPr>
                                <m:t>𝜆</m:t>
                              </m:r>
                            </m:den>
                          </m:f>
                        </m:e>
                      </m:borderBox>
                      <m:r>
                        <a:rPr lang="en-US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2</m:t>
                          </m:r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𝜋</m:t>
                          </m:r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𝜆</m:t>
                          </m:r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𝑓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f>
                        <m:fPr>
                          <m:ctrlPr>
                            <a:rPr lang="zh-TW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mtClean="0">
                    <a:effectLst/>
                    <a:latin typeface="Times New Roman"/>
                    <a:ea typeface="新細明體"/>
                  </a:rPr>
                  <a:t>Wave function </a:t>
                </a:r>
                <a:r>
                  <a:rPr lang="en-US" dirty="0">
                    <a:effectLst/>
                    <a:latin typeface="Times New Roman"/>
                    <a:ea typeface="新細明體"/>
                  </a:rPr>
                  <a:t>becomes</a:t>
                </a:r>
                <a:endParaRPr lang="zh-TW" dirty="0">
                  <a:effectLst/>
                  <a:latin typeface="Times New Roman"/>
                  <a:ea typeface="新細明體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/>
                          <a:ea typeface="新細明體"/>
                        </a:rPr>
                        <m:t>𝑦</m:t>
                      </m:r>
                      <m:d>
                        <m:dPr>
                          <m:ctrlPr>
                            <a:rPr lang="zh-TW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effectLst/>
                          <a:latin typeface="Cambria Math"/>
                          <a:ea typeface="新細明體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/>
                          <a:ea typeface="新細明體"/>
                        </a:rPr>
                        <m:t>𝐴</m:t>
                      </m:r>
                      <m:func>
                        <m:funcPr>
                          <m:ctrlPr>
                            <a:rPr lang="zh-TW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/>
                              <a:ea typeface="新細明體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i="1"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/>
                                  <a:ea typeface="新細明體"/>
                                </a:rPr>
                                <m:t>𝑘𝑥</m:t>
                              </m:r>
                              <m:r>
                                <a:rPr lang="en-US" i="1">
                                  <a:effectLst/>
                                  <a:latin typeface="Cambria Math"/>
                                  <a:ea typeface="新細明體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/>
                                  <a:ea typeface="新細明體"/>
                                </a:rPr>
                                <m:t>𝜔</m:t>
                              </m:r>
                              <m:r>
                                <a:rPr lang="en-US" i="1">
                                  <a:effectLst/>
                                  <a:latin typeface="Cambria Math"/>
                                  <a:ea typeface="新細明體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17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116632"/>
                <a:ext cx="4968552" cy="6480720"/>
              </a:xfrm>
              <a:prstGeom prst="rect">
                <a:avLst/>
              </a:prstGeom>
              <a:blipFill>
                <a:blip r:embed="rId4"/>
                <a:stretch>
                  <a:fillRect l="-982" t="-188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403648" y="1659782"/>
            <a:ext cx="5953760" cy="4503420"/>
          </a:xfrm>
          <a:prstGeom prst="rect">
            <a:avLst/>
          </a:prstGeom>
        </p:spPr>
      </p:sp>
      <p:sp>
        <p:nvSpPr>
          <p:cNvPr id="19" name="Freeform 23"/>
          <p:cNvSpPr/>
          <p:nvPr/>
        </p:nvSpPr>
        <p:spPr>
          <a:xfrm>
            <a:off x="1907704" y="2060848"/>
            <a:ext cx="1800200" cy="4102353"/>
          </a:xfrm>
          <a:custGeom>
            <a:avLst/>
            <a:gdLst>
              <a:gd name="connsiteX0" fmla="*/ 1205346 w 1205346"/>
              <a:gd name="connsiteY0" fmla="*/ 21816 h 2993616"/>
              <a:gd name="connsiteX1" fmla="*/ 1007918 w 1205346"/>
              <a:gd name="connsiteY1" fmla="*/ 343934 h 2993616"/>
              <a:gd name="connsiteX2" fmla="*/ 997527 w 1205346"/>
              <a:gd name="connsiteY2" fmla="*/ 2401334 h 2993616"/>
              <a:gd name="connsiteX3" fmla="*/ 0 w 1205346"/>
              <a:gd name="connsiteY3" fmla="*/ 2993616 h 2993616"/>
              <a:gd name="connsiteX0" fmla="*/ 1309306 w 1309306"/>
              <a:gd name="connsiteY0" fmla="*/ 18308 h 3011924"/>
              <a:gd name="connsiteX1" fmla="*/ 1007918 w 1309306"/>
              <a:gd name="connsiteY1" fmla="*/ 362242 h 3011924"/>
              <a:gd name="connsiteX2" fmla="*/ 997527 w 1309306"/>
              <a:gd name="connsiteY2" fmla="*/ 2419642 h 3011924"/>
              <a:gd name="connsiteX3" fmla="*/ 0 w 1309306"/>
              <a:gd name="connsiteY3" fmla="*/ 3011924 h 301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9306" h="3011924">
                <a:moveTo>
                  <a:pt x="1309306" y="18308"/>
                </a:moveTo>
                <a:cubicBezTo>
                  <a:pt x="1227910" y="-18926"/>
                  <a:pt x="1059881" y="-37980"/>
                  <a:pt x="1007918" y="362242"/>
                </a:cubicBezTo>
                <a:cubicBezTo>
                  <a:pt x="955955" y="762464"/>
                  <a:pt x="1165513" y="1978028"/>
                  <a:pt x="997527" y="2419642"/>
                </a:cubicBezTo>
                <a:cubicBezTo>
                  <a:pt x="829541" y="2861256"/>
                  <a:pt x="414770" y="2936590"/>
                  <a:pt x="0" y="301192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20" name="Picture 2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293096"/>
            <a:ext cx="223391" cy="223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0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5536" y="188640"/>
                <a:ext cx="8352928" cy="1951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HK" dirty="0"/>
                  <a:t>If wave traveling to the left,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/>
                      </a:rPr>
                      <m:t>𝑣</m:t>
                    </m:r>
                    <m:r>
                      <a:rPr lang="en-US" altLang="zh-HK" i="1">
                        <a:latin typeface="Cambria Math"/>
                      </a:rPr>
                      <m:t>→−</m:t>
                    </m:r>
                    <m:r>
                      <a:rPr lang="en-US" altLang="zh-HK" i="1">
                        <a:latin typeface="Cambria Math"/>
                      </a:rPr>
                      <m:t>𝑣</m:t>
                    </m:r>
                  </m:oMath>
                </a14:m>
                <a:endParaRPr lang="en-US" altLang="zh-TW" dirty="0" smtClean="0"/>
              </a:p>
              <a:p>
                <a:endParaRPr lang="zh-TW" altLang="zh-HK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zh-TW" altLang="zh-H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HK" i="1">
                              <a:latin typeface="Cambria Math"/>
                            </a:rPr>
                            <m:t>,</m:t>
                          </m:r>
                          <m:r>
                            <a:rPr lang="en-US" altLang="zh-HK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HK" i="1">
                          <a:latin typeface="Cambria Math"/>
                        </a:rPr>
                        <m:t>=</m:t>
                      </m:r>
                      <m:r>
                        <a:rPr lang="en-US" altLang="zh-HK" i="1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zh-TW" altLang="zh-HK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HK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HK" i="1">
                              <a:latin typeface="Cambria Math"/>
                            </a:rPr>
                            <m:t>𝜔</m:t>
                          </m:r>
                          <m:d>
                            <m:dPr>
                              <m:ctrlPr>
                                <a:rPr lang="zh-TW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HK" i="1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HK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HK" i="1">
                                      <a:latin typeface="Cambria Math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HK" i="1">
                          <a:latin typeface="Cambria Math"/>
                        </a:rPr>
                        <m:t>=</m:t>
                      </m:r>
                      <m:r>
                        <a:rPr lang="en-US" altLang="zh-HK" i="1">
                          <a:latin typeface="Cambria Math"/>
                        </a:rPr>
                        <m:t>𝐴</m:t>
                      </m:r>
                      <m:r>
                        <a:rPr lang="en-US" altLang="zh-HK" i="1">
                          <a:latin typeface="Cambria Math"/>
                        </a:rPr>
                        <m:t> </m:t>
                      </m:r>
                      <m:func>
                        <m:funcPr>
                          <m:ctrlPr>
                            <a:rPr lang="zh-TW" altLang="zh-HK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HK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/>
                                </a:rPr>
                                <m:t>𝑘𝑥</m:t>
                              </m:r>
                              <m:r>
                                <a:rPr lang="en-US" altLang="zh-HK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HK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endParaRPr lang="zh-TW" altLang="zh-HK" dirty="0"/>
              </a:p>
              <a:p>
                <a:pPr lvl="0"/>
                <a14:m>
                  <m:oMath xmlns:m="http://schemas.openxmlformats.org/officeDocument/2006/math">
                    <m:r>
                      <a:rPr lang="en-US" altLang="zh-HK" i="1">
                        <a:latin typeface="Cambria Math"/>
                      </a:rPr>
                      <m:t>𝑣</m:t>
                    </m:r>
                  </m:oMath>
                </a14:m>
                <a:r>
                  <a:rPr lang="en-US" altLang="zh-HK" dirty="0"/>
                  <a:t> is the magnitude, i.e.,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/>
                      </a:rPr>
                      <m:t>𝑣</m:t>
                    </m:r>
                    <m:r>
                      <a:rPr lang="en-US" altLang="zh-HK" i="1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zh-HK" dirty="0"/>
                  <a:t>. The direction is shown in the phase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/>
                          </a:rPr>
                          <m:t>𝑘𝑥</m:t>
                        </m:r>
                        <m:r>
                          <a:rPr lang="en-US" altLang="zh-HK" i="1">
                            <a:latin typeface="Cambria Math"/>
                          </a:rPr>
                          <m:t>±</m:t>
                        </m:r>
                        <m:r>
                          <a:rPr lang="en-US" altLang="zh-HK" i="1">
                            <a:latin typeface="Cambria Math"/>
                          </a:rPr>
                          <m:t>𝜔</m:t>
                        </m:r>
                        <m:r>
                          <a:rPr lang="en-US" altLang="zh-HK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zh-TW" altLang="zh-HK" dirty="0"/>
              </a:p>
              <a:p>
                <a:pPr lvl="0"/>
                <a14:m>
                  <m:oMath xmlns:m="http://schemas.openxmlformats.org/officeDocument/2006/math">
                    <m:r>
                      <a:rPr lang="en-US" altLang="zh-HK" i="1">
                        <a:latin typeface="Cambria Math"/>
                      </a:rPr>
                      <m:t>𝑦</m:t>
                    </m:r>
                    <m:r>
                      <a:rPr lang="en-US" altLang="zh-HK" i="1">
                        <a:latin typeface="Cambria Math"/>
                      </a:rPr>
                      <m:t>(</m:t>
                    </m:r>
                    <m:r>
                      <a:rPr lang="en-US" altLang="zh-HK" i="1">
                        <a:latin typeface="Cambria Math"/>
                      </a:rPr>
                      <m:t>𝑥</m:t>
                    </m:r>
                    <m:r>
                      <a:rPr lang="en-US" altLang="zh-HK" i="1">
                        <a:latin typeface="Cambria Math"/>
                      </a:rPr>
                      <m:t>,</m:t>
                    </m:r>
                    <m:r>
                      <a:rPr lang="en-US" altLang="zh-HK" i="1">
                        <a:latin typeface="Cambria Math"/>
                      </a:rPr>
                      <m:t>𝑡</m:t>
                    </m:r>
                    <m:r>
                      <a:rPr lang="en-US" altLang="zh-HK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HK" dirty="0"/>
                  <a:t> is a function of two variables:</a:t>
                </a:r>
                <a:endParaRPr lang="zh-TW" altLang="zh-HK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88640"/>
                <a:ext cx="8352928" cy="1951816"/>
              </a:xfrm>
              <a:prstGeom prst="rect">
                <a:avLst/>
              </a:prstGeom>
              <a:blipFill rotWithShape="1">
                <a:blip r:embed="rId2"/>
                <a:stretch>
                  <a:fillRect l="-657" t="-1563" b="-406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1" y="1844824"/>
            <a:ext cx="223391" cy="22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5" y="1549425"/>
            <a:ext cx="223391" cy="22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/>
          <p:cNvSpPr/>
          <p:nvPr/>
        </p:nvSpPr>
        <p:spPr>
          <a:xfrm>
            <a:off x="1469581" y="2100392"/>
            <a:ext cx="5932805" cy="2028825"/>
          </a:xfrm>
          <a:prstGeom prst="rect">
            <a:avLst/>
          </a:prstGeom>
        </p:spPr>
      </p:sp>
      <p:pic>
        <p:nvPicPr>
          <p:cNvPr id="17" name="Picture 26" descr="15_09_Figure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299" r="13" b="5844"/>
          <a:stretch/>
        </p:blipFill>
        <p:spPr bwMode="auto">
          <a:xfrm>
            <a:off x="5083134" y="3988354"/>
            <a:ext cx="3638156" cy="210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7" descr="15_09_Figure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116" r="13" b="4547"/>
          <a:stretch/>
        </p:blipFill>
        <p:spPr bwMode="auto">
          <a:xfrm>
            <a:off x="485102" y="3988354"/>
            <a:ext cx="3657777" cy="210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25"/>
          <p:cNvSpPr txBox="1"/>
          <p:nvPr/>
        </p:nvSpPr>
        <p:spPr>
          <a:xfrm>
            <a:off x="4932650" y="2273155"/>
            <a:ext cx="3415339" cy="66639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effectLst/>
                <a:latin typeface="Times New Roman"/>
                <a:ea typeface="新細明體"/>
              </a:rPr>
              <a:t>a snapshot (or photo) of the wave motion – </a:t>
            </a:r>
            <a:r>
              <a:rPr lang="en-US" i="1" dirty="0">
                <a:effectLst/>
                <a:latin typeface="Times New Roman"/>
                <a:ea typeface="新細明體"/>
              </a:rPr>
              <a:t>t</a:t>
            </a:r>
            <a:r>
              <a:rPr lang="en-US" dirty="0">
                <a:effectLst/>
                <a:latin typeface="Times New Roman"/>
                <a:ea typeface="新細明體"/>
              </a:rPr>
              <a:t> is fixed</a:t>
            </a:r>
            <a:endParaRPr lang="zh-TW" dirty="0">
              <a:effectLst/>
              <a:latin typeface="Times New Roman"/>
              <a:ea typeface="新細明體"/>
            </a:endParaRPr>
          </a:p>
        </p:txBody>
      </p:sp>
      <p:sp>
        <p:nvSpPr>
          <p:cNvPr id="20" name="Text Box 25"/>
          <p:cNvSpPr txBox="1"/>
          <p:nvPr/>
        </p:nvSpPr>
        <p:spPr>
          <a:xfrm>
            <a:off x="566557" y="2273155"/>
            <a:ext cx="3383292" cy="7237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effectLst/>
                <a:latin typeface="Times New Roman"/>
                <a:ea typeface="新細明體"/>
              </a:rPr>
              <a:t>displacement of a particular point on the string – </a:t>
            </a:r>
            <a:r>
              <a:rPr lang="en-US" i="1" dirty="0">
                <a:effectLst/>
                <a:latin typeface="Times New Roman"/>
                <a:ea typeface="新細明體"/>
              </a:rPr>
              <a:t>x</a:t>
            </a:r>
            <a:r>
              <a:rPr lang="en-US" dirty="0">
                <a:effectLst/>
                <a:latin typeface="Times New Roman"/>
                <a:ea typeface="新細明體"/>
              </a:rPr>
              <a:t> is fixed</a:t>
            </a:r>
            <a:endParaRPr lang="zh-TW" dirty="0">
              <a:effectLst/>
              <a:latin typeface="Times New Roman"/>
              <a:ea typeface="新細明體"/>
            </a:endParaRPr>
          </a:p>
        </p:txBody>
      </p:sp>
      <p:grpSp>
        <p:nvGrpSpPr>
          <p:cNvPr id="6146" name="群組 6145"/>
          <p:cNvGrpSpPr/>
          <p:nvPr/>
        </p:nvGrpSpPr>
        <p:grpSpPr>
          <a:xfrm>
            <a:off x="1382892" y="2924198"/>
            <a:ext cx="1388908" cy="864842"/>
            <a:chOff x="1382892" y="2924198"/>
            <a:chExt cx="1388908" cy="864842"/>
          </a:xfrm>
        </p:grpSpPr>
        <p:sp>
          <p:nvSpPr>
            <p:cNvPr id="29" name="Text Box 28"/>
            <p:cNvSpPr txBox="1"/>
            <p:nvPr/>
          </p:nvSpPr>
          <p:spPr>
            <a:xfrm>
              <a:off x="1382892" y="3114804"/>
              <a:ext cx="1068428" cy="42080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dirty="0">
                  <a:effectLst/>
                  <a:latin typeface="Times New Roman"/>
                  <a:ea typeface="新細明體"/>
                </a:rPr>
                <a:t>slope is </a:t>
              </a:r>
              <a:endParaRPr lang="zh-TW" dirty="0">
                <a:effectLst/>
                <a:latin typeface="Times New Roman"/>
                <a:ea typeface="新細明體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28"/>
                <p:cNvSpPr txBox="1"/>
                <p:nvPr/>
              </p:nvSpPr>
              <p:spPr>
                <a:xfrm>
                  <a:off x="2129286" y="2924198"/>
                  <a:ext cx="642514" cy="864842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i="1">
                                <a:effectLst/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effectLst/>
                                <a:latin typeface="Cambria Math"/>
                                <a:ea typeface="新細明體"/>
                              </a:rPr>
                              <m:t>𝜕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新細明體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effectLst/>
                                <a:latin typeface="Cambria Math"/>
                                <a:ea typeface="新細明體"/>
                              </a:rPr>
                              <m:t>𝜕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新細明體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zh-TW" dirty="0">
                    <a:effectLst/>
                    <a:latin typeface="Times New Roman"/>
                    <a:ea typeface="新細明體"/>
                  </a:endParaRPr>
                </a:p>
              </p:txBody>
            </p:sp>
          </mc:Choice>
          <mc:Fallback xmlns="">
            <p:sp>
              <p:nvSpPr>
                <p:cNvPr id="30" name="Text 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286" y="2924198"/>
                  <a:ext cx="642514" cy="86484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HK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 Box 2"/>
          <p:cNvSpPr txBox="1"/>
          <p:nvPr/>
        </p:nvSpPr>
        <p:spPr>
          <a:xfrm>
            <a:off x="5757532" y="3151236"/>
            <a:ext cx="1068301" cy="46344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effectLst/>
                <a:latin typeface="Times New Roman"/>
                <a:ea typeface="新細明體"/>
              </a:rPr>
              <a:t>slope is </a:t>
            </a:r>
            <a:endParaRPr lang="zh-TW" dirty="0">
              <a:effectLst/>
              <a:latin typeface="Times New Roman"/>
              <a:ea typeface="新細明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8"/>
              <p:cNvSpPr txBox="1"/>
              <p:nvPr/>
            </p:nvSpPr>
            <p:spPr>
              <a:xfrm>
                <a:off x="6548836" y="2994406"/>
                <a:ext cx="642438" cy="79463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i="1"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𝜕</m:t>
                          </m:r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𝜕</m:t>
                          </m:r>
                          <m:r>
                            <a:rPr lang="en-US" i="1">
                              <a:effectLst/>
                              <a:latin typeface="Cambria Math"/>
                              <a:ea typeface="新細明體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dirty="0">
                  <a:effectLst/>
                  <a:latin typeface="Times New Roman"/>
                  <a:ea typeface="新細明體"/>
                </a:endParaRPr>
              </a:p>
            </p:txBody>
          </p:sp>
        </mc:Choice>
        <mc:Fallback xmlns="">
          <p:sp>
            <p:nvSpPr>
              <p:cNvPr id="28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836" y="2994406"/>
                <a:ext cx="642438" cy="79463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36"/>
          <p:cNvCxnSpPr/>
          <p:nvPr/>
        </p:nvCxnSpPr>
        <p:spPr>
          <a:xfrm>
            <a:off x="2542134" y="4139721"/>
            <a:ext cx="674894" cy="801447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4" name="手繪多邊形 6143"/>
          <p:cNvSpPr/>
          <p:nvPr/>
        </p:nvSpPr>
        <p:spPr>
          <a:xfrm>
            <a:off x="2706624" y="3569818"/>
            <a:ext cx="317971" cy="892454"/>
          </a:xfrm>
          <a:custGeom>
            <a:avLst/>
            <a:gdLst>
              <a:gd name="connsiteX0" fmla="*/ 0 w 317971"/>
              <a:gd name="connsiteY0" fmla="*/ 0 h 892454"/>
              <a:gd name="connsiteX1" fmla="*/ 314554 w 317971"/>
              <a:gd name="connsiteY1" fmla="*/ 438912 h 892454"/>
              <a:gd name="connsiteX2" fmla="*/ 175565 w 317971"/>
              <a:gd name="connsiteY2" fmla="*/ 892454 h 892454"/>
              <a:gd name="connsiteX3" fmla="*/ 175565 w 317971"/>
              <a:gd name="connsiteY3" fmla="*/ 892454 h 89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971" h="892454">
                <a:moveTo>
                  <a:pt x="0" y="0"/>
                </a:moveTo>
                <a:cubicBezTo>
                  <a:pt x="142646" y="145085"/>
                  <a:pt x="285293" y="290170"/>
                  <a:pt x="314554" y="438912"/>
                </a:cubicBezTo>
                <a:cubicBezTo>
                  <a:pt x="343815" y="587654"/>
                  <a:pt x="175565" y="892454"/>
                  <a:pt x="175565" y="892454"/>
                </a:cubicBezTo>
                <a:lnTo>
                  <a:pt x="175565" y="892454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4" name="Straight Connector 36"/>
          <p:cNvCxnSpPr/>
          <p:nvPr/>
        </p:nvCxnSpPr>
        <p:spPr>
          <a:xfrm>
            <a:off x="6532608" y="4059856"/>
            <a:ext cx="674894" cy="801447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手繪多邊形 36"/>
          <p:cNvSpPr/>
          <p:nvPr/>
        </p:nvSpPr>
        <p:spPr>
          <a:xfrm>
            <a:off x="6969973" y="3455139"/>
            <a:ext cx="291987" cy="1012877"/>
          </a:xfrm>
          <a:custGeom>
            <a:avLst/>
            <a:gdLst>
              <a:gd name="connsiteX0" fmla="*/ 0 w 317971"/>
              <a:gd name="connsiteY0" fmla="*/ 0 h 892454"/>
              <a:gd name="connsiteX1" fmla="*/ 314554 w 317971"/>
              <a:gd name="connsiteY1" fmla="*/ 438912 h 892454"/>
              <a:gd name="connsiteX2" fmla="*/ 175565 w 317971"/>
              <a:gd name="connsiteY2" fmla="*/ 892454 h 892454"/>
              <a:gd name="connsiteX3" fmla="*/ 175565 w 317971"/>
              <a:gd name="connsiteY3" fmla="*/ 892454 h 892454"/>
              <a:gd name="connsiteX0" fmla="*/ 70032 w 162409"/>
              <a:gd name="connsiteY0" fmla="*/ 0 h 969473"/>
              <a:gd name="connsiteX1" fmla="*/ 138989 w 162409"/>
              <a:gd name="connsiteY1" fmla="*/ 515931 h 969473"/>
              <a:gd name="connsiteX2" fmla="*/ 0 w 162409"/>
              <a:gd name="connsiteY2" fmla="*/ 969473 h 969473"/>
              <a:gd name="connsiteX3" fmla="*/ 0 w 162409"/>
              <a:gd name="connsiteY3" fmla="*/ 969473 h 969473"/>
              <a:gd name="connsiteX0" fmla="*/ 70032 w 175054"/>
              <a:gd name="connsiteY0" fmla="*/ 0 h 969473"/>
              <a:gd name="connsiteX1" fmla="*/ 160917 w 175054"/>
              <a:gd name="connsiteY1" fmla="*/ 515931 h 969473"/>
              <a:gd name="connsiteX2" fmla="*/ 0 w 175054"/>
              <a:gd name="connsiteY2" fmla="*/ 969473 h 969473"/>
              <a:gd name="connsiteX3" fmla="*/ 0 w 175054"/>
              <a:gd name="connsiteY3" fmla="*/ 969473 h 96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54" h="969473">
                <a:moveTo>
                  <a:pt x="70032" y="0"/>
                </a:moveTo>
                <a:cubicBezTo>
                  <a:pt x="212678" y="145085"/>
                  <a:pt x="172589" y="354352"/>
                  <a:pt x="160917" y="515931"/>
                </a:cubicBezTo>
                <a:cubicBezTo>
                  <a:pt x="149245" y="677510"/>
                  <a:pt x="26820" y="893883"/>
                  <a:pt x="0" y="969473"/>
                </a:cubicBezTo>
                <a:lnTo>
                  <a:pt x="0" y="969473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566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51520" y="188640"/>
                <a:ext cx="532859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HK" sz="2000" dirty="0"/>
                  <a:t>Question</a:t>
                </a:r>
                <a:endParaRPr lang="zh-TW" altLang="zh-HK" sz="2000" dirty="0"/>
              </a:p>
              <a:p>
                <a:r>
                  <a:rPr lang="en-US" altLang="zh-HK" sz="2000" dirty="0"/>
                  <a:t>In the </a:t>
                </a:r>
                <a:r>
                  <a:rPr lang="en-US" altLang="zh-HK" sz="2000" dirty="0" smtClean="0"/>
                  <a:t>diagram </a:t>
                </a:r>
                <a:r>
                  <a:rPr lang="en-US" altLang="zh-HK" sz="2000" dirty="0"/>
                  <a:t>that shows a traveling wave at </a:t>
                </a:r>
                <a14:m>
                  <m:oMath xmlns:m="http://schemas.openxmlformats.org/officeDocument/2006/math">
                    <m:r>
                      <a:rPr lang="en-US" altLang="zh-HK" sz="2000" i="1">
                        <a:latin typeface="Cambria Math"/>
                      </a:rPr>
                      <m:t>𝑡</m:t>
                    </m:r>
                    <m:r>
                      <a:rPr lang="en-US" altLang="zh-HK" sz="2000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zh-TW" altLang="zh-H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sz="2000" i="1">
                            <a:latin typeface="Cambria Math"/>
                          </a:rPr>
                          <m:t>𝑇</m:t>
                        </m:r>
                      </m:num>
                      <m:den>
                        <m:r>
                          <a:rPr lang="en-US" altLang="zh-HK" sz="2000" i="1">
                            <a:latin typeface="Cambria Math"/>
                          </a:rPr>
                          <m:t>8</m:t>
                        </m:r>
                      </m:den>
                    </m:f>
                    <m:r>
                      <a:rPr lang="en-US" altLang="zh-HK" sz="2000" i="1">
                        <a:latin typeface="Cambria Math"/>
                      </a:rPr>
                      <m:t>, </m:t>
                    </m:r>
                    <m:f>
                      <m:fPr>
                        <m:type m:val="lin"/>
                        <m:ctrlPr>
                          <a:rPr lang="zh-TW" altLang="zh-H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sz="2000" i="1">
                            <a:latin typeface="Cambria Math"/>
                          </a:rPr>
                          <m:t>2</m:t>
                        </m:r>
                        <m:r>
                          <a:rPr lang="en-US" altLang="zh-HK" sz="2000" i="1">
                            <a:latin typeface="Cambria Math"/>
                          </a:rPr>
                          <m:t>𝑇</m:t>
                        </m:r>
                      </m:num>
                      <m:den>
                        <m:r>
                          <a:rPr lang="en-US" altLang="zh-HK" sz="2000" i="1">
                            <a:latin typeface="Cambria Math"/>
                          </a:rPr>
                          <m:t>8</m:t>
                        </m:r>
                      </m:den>
                    </m:f>
                    <m:r>
                      <a:rPr lang="en-US" altLang="zh-HK" sz="2000" i="1">
                        <a:latin typeface="Cambria Math"/>
                      </a:rPr>
                      <m:t>, …</m:t>
                    </m:r>
                    <m:r>
                      <a:rPr lang="en-US" altLang="zh-HK" sz="2000" i="1"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zh-HK" sz="2000" dirty="0"/>
                  <a:t>, at which time will the point </a:t>
                </a:r>
                <a:r>
                  <a:rPr lang="en-US" altLang="zh-HK" sz="2000" i="1" dirty="0"/>
                  <a:t>A</a:t>
                </a:r>
                <a:r>
                  <a:rPr lang="en-US" altLang="zh-HK" sz="2000" dirty="0"/>
                  <a:t> </a:t>
                </a:r>
                <a:r>
                  <a:rPr lang="en-US" altLang="zh-HK" sz="2000" dirty="0" smtClean="0"/>
                  <a:t>have </a:t>
                </a:r>
                <a:r>
                  <a:rPr lang="en-US" altLang="zh-HK" sz="2000" dirty="0"/>
                  <a:t>(a) maximum upward speed, (b) greatest upward acceleration, (c) downward acceleration but an upward velocity?</a:t>
                </a:r>
                <a:endParaRPr lang="zh-TW" altLang="zh-HK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8640"/>
                <a:ext cx="5328592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44" t="-1572" r="-915" b="-471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9" descr="15_08_Fig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1" r="4" b="4"/>
          <a:stretch/>
        </p:blipFill>
        <p:spPr bwMode="auto">
          <a:xfrm>
            <a:off x="5724128" y="404664"/>
            <a:ext cx="2894121" cy="636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9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5486</TotalTime>
  <Words>559</Words>
  <Application>Microsoft Office PowerPoint</Application>
  <PresentationFormat>On-screen Show (4:3)</PresentationFormat>
  <Paragraphs>129</Paragraphs>
  <Slides>33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新細明體</vt:lpstr>
      <vt:lpstr>Arial</vt:lpstr>
      <vt:lpstr>Calibri</vt:lpstr>
      <vt:lpstr>Cambria Math</vt:lpstr>
      <vt:lpstr>Times New Roman</vt:lpstr>
      <vt:lpstr>Office 佈景主題</vt:lpstr>
      <vt:lpstr>Wave Motion and Sound I</vt:lpstr>
      <vt:lpstr>Intended Learning Outcomes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Newton’s Laws of Motion II</dc:title>
  <dc:creator>Chen Tian-Wen</dc:creator>
  <cp:lastModifiedBy>LEUNG, Pak Wo</cp:lastModifiedBy>
  <cp:revision>107</cp:revision>
  <dcterms:created xsi:type="dcterms:W3CDTF">2012-09-11T09:43:16Z</dcterms:created>
  <dcterms:modified xsi:type="dcterms:W3CDTF">2017-10-31T02:00:07Z</dcterms:modified>
</cp:coreProperties>
</file>